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22"/>
  </p:notesMasterIdLst>
  <p:handoutMasterIdLst>
    <p:handoutMasterId r:id="rId23"/>
  </p:handoutMasterIdLst>
  <p:sldIdLst>
    <p:sldId id="351" r:id="rId3"/>
    <p:sldId id="372" r:id="rId4"/>
    <p:sldId id="361" r:id="rId5"/>
    <p:sldId id="353" r:id="rId6"/>
    <p:sldId id="356" r:id="rId7"/>
    <p:sldId id="364" r:id="rId8"/>
    <p:sldId id="362" r:id="rId9"/>
    <p:sldId id="369" r:id="rId10"/>
    <p:sldId id="365" r:id="rId11"/>
    <p:sldId id="368" r:id="rId12"/>
    <p:sldId id="357" r:id="rId13"/>
    <p:sldId id="373" r:id="rId14"/>
    <p:sldId id="358" r:id="rId15"/>
    <p:sldId id="374" r:id="rId16"/>
    <p:sldId id="367" r:id="rId17"/>
    <p:sldId id="366" r:id="rId18"/>
    <p:sldId id="359" r:id="rId19"/>
    <p:sldId id="360" r:id="rId20"/>
    <p:sldId id="363" r:id="rId21"/>
  </p:sldIdLst>
  <p:sldSz cx="9144000" cy="6858000" type="screen4x3"/>
  <p:notesSz cx="9926638" cy="6797675"/>
  <p:defaultTextStyle>
    <a:defPPr>
      <a:defRPr lang="de-CH"/>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704">
          <p15:clr>
            <a:srgbClr val="A4A3A4"/>
          </p15:clr>
        </p15:guide>
        <p15:guide id="2" pos="2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9" autoAdjust="0"/>
    <p:restoredTop sz="86355" autoAdjust="0"/>
  </p:normalViewPr>
  <p:slideViewPr>
    <p:cSldViewPr snapToGrid="0" showGuides="1">
      <p:cViewPr>
        <p:scale>
          <a:sx n="66" d="100"/>
          <a:sy n="66" d="100"/>
        </p:scale>
        <p:origin x="-1014" y="-1068"/>
      </p:cViewPr>
      <p:guideLst>
        <p:guide orient="horz" pos="1704"/>
        <p:guide pos="2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idl\Documents\Irmi\Forschung\ForschungsProjekte\Degrowth\Datenmaterial\WachstumDekaden\50er-2013\Pro_Kopf%2050er-2013_jonas02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3"/>
      <c:rotY val="60"/>
      <c:depthPercent val="110"/>
      <c:rAngAx val="0"/>
      <c:perspective val="20"/>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4.665248560384784E-2"/>
          <c:y val="0.14200172149860985"/>
          <c:w val="0.95334751439615217"/>
          <c:h val="0.68392745733327376"/>
        </c:manualLayout>
      </c:layout>
      <c:bar3DChart>
        <c:barDir val="col"/>
        <c:grouping val="standard"/>
        <c:varyColors val="0"/>
        <c:ser>
          <c:idx val="0"/>
          <c:order val="0"/>
          <c:tx>
            <c:strRef>
              <c:f>Graphik!$A$62</c:f>
              <c:strCache>
                <c:ptCount val="1"/>
                <c:pt idx="0">
                  <c:v>CH</c:v>
                </c:pt>
              </c:strCache>
            </c:strRef>
          </c:tx>
          <c:spPr>
            <a:solidFill>
              <a:srgbClr val="FF330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Graphik!$B$62:$G$62</c:f>
              <c:numCache>
                <c:formatCode>General</c:formatCode>
                <c:ptCount val="6"/>
                <c:pt idx="0">
                  <c:v>3.0615105389659874E-2</c:v>
                </c:pt>
                <c:pt idx="1">
                  <c:v>1.1029285798018953E-2</c:v>
                </c:pt>
                <c:pt idx="2">
                  <c:v>1.583437075502496E-2</c:v>
                </c:pt>
                <c:pt idx="3">
                  <c:v>5.0807408561608265E-3</c:v>
                </c:pt>
                <c:pt idx="4">
                  <c:v>9.5745145207707903E-3</c:v>
                </c:pt>
                <c:pt idx="5">
                  <c:v>5.3358565924466334E-3</c:v>
                </c:pt>
              </c:numCache>
            </c:numRef>
          </c:val>
        </c:ser>
        <c:ser>
          <c:idx val="5"/>
          <c:order val="1"/>
          <c:tx>
            <c:strRef>
              <c:f>Graphik!$A$67</c:f>
              <c:strCache>
                <c:ptCount val="1"/>
                <c:pt idx="0">
                  <c:v>EU 15*</c:v>
                </c:pt>
              </c:strCache>
            </c:strRef>
          </c:tx>
          <c:spPr>
            <a:solidFill>
              <a:srgbClr val="FFFF0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Graphik!$B$67:$G$67</c:f>
              <c:numCache>
                <c:formatCode>General</c:formatCode>
                <c:ptCount val="6"/>
                <c:pt idx="0">
                  <c:v>3.968712064515488E-2</c:v>
                </c:pt>
                <c:pt idx="1">
                  <c:v>2.6492077652388563E-2</c:v>
                </c:pt>
                <c:pt idx="2">
                  <c:v>2.1646316982686157E-2</c:v>
                </c:pt>
                <c:pt idx="3">
                  <c:v>1.6053753412912077E-2</c:v>
                </c:pt>
                <c:pt idx="4">
                  <c:v>7.5062199794408962E-3</c:v>
                </c:pt>
                <c:pt idx="5">
                  <c:v>2.2084765700305414E-3</c:v>
                </c:pt>
              </c:numCache>
            </c:numRef>
          </c:val>
        </c:ser>
        <c:ser>
          <c:idx val="1"/>
          <c:order val="2"/>
          <c:tx>
            <c:strRef>
              <c:f>Graphik!$A$63</c:f>
              <c:strCache>
                <c:ptCount val="1"/>
                <c:pt idx="0">
                  <c:v>DE*</c:v>
                </c:pt>
              </c:strCache>
            </c:strRef>
          </c:tx>
          <c:spPr>
            <a:solidFill>
              <a:srgbClr val="C0000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Graphik!$B$63:$G$63</c:f>
              <c:numCache>
                <c:formatCode>General</c:formatCode>
                <c:ptCount val="6"/>
                <c:pt idx="0">
                  <c:v>3.517334168460131E-2</c:v>
                </c:pt>
                <c:pt idx="1">
                  <c:v>2.7552641665388761E-2</c:v>
                </c:pt>
                <c:pt idx="2">
                  <c:v>2.0589103323531394E-2</c:v>
                </c:pt>
                <c:pt idx="3">
                  <c:v>2.0780279590522539E-3</c:v>
                </c:pt>
                <c:pt idx="4">
                  <c:v>1.0439761375948783E-2</c:v>
                </c:pt>
                <c:pt idx="5">
                  <c:v>1.4067502374878051E-2</c:v>
                </c:pt>
              </c:numCache>
            </c:numRef>
          </c:val>
        </c:ser>
        <c:ser>
          <c:idx val="2"/>
          <c:order val="3"/>
          <c:tx>
            <c:strRef>
              <c:f>Graphik!$A$64</c:f>
              <c:strCache>
                <c:ptCount val="1"/>
                <c:pt idx="0">
                  <c:v>FR</c:v>
                </c:pt>
              </c:strCache>
            </c:strRef>
          </c:tx>
          <c:spPr>
            <a:solidFill>
              <a:srgbClr val="00206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Graphik!$B$64:$G$64</c:f>
              <c:numCache>
                <c:formatCode>General</c:formatCode>
                <c:ptCount val="6"/>
                <c:pt idx="0">
                  <c:v>4.5666619266973671E-2</c:v>
                </c:pt>
                <c:pt idx="1">
                  <c:v>3.0786980147532859E-2</c:v>
                </c:pt>
                <c:pt idx="2">
                  <c:v>1.8364699693187398E-2</c:v>
                </c:pt>
                <c:pt idx="3">
                  <c:v>1.5313262419593066E-2</c:v>
                </c:pt>
                <c:pt idx="4">
                  <c:v>4.7592614363761495E-3</c:v>
                </c:pt>
                <c:pt idx="5">
                  <c:v>2.9744518945283112E-3</c:v>
                </c:pt>
              </c:numCache>
            </c:numRef>
          </c:val>
        </c:ser>
        <c:ser>
          <c:idx val="3"/>
          <c:order val="4"/>
          <c:tx>
            <c:strRef>
              <c:f>Graphik!$A$65</c:f>
              <c:strCache>
                <c:ptCount val="1"/>
                <c:pt idx="0">
                  <c:v>IT</c:v>
                </c:pt>
              </c:strCache>
            </c:strRef>
          </c:tx>
          <c:spPr>
            <a:solidFill>
              <a:srgbClr val="7030A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Graphik!$B$65:$G$65</c:f>
              <c:numCache>
                <c:formatCode>General</c:formatCode>
                <c:ptCount val="6"/>
                <c:pt idx="0">
                  <c:v>4.9870923969215775E-2</c:v>
                </c:pt>
                <c:pt idx="1">
                  <c:v>3.3449912581343069E-2</c:v>
                </c:pt>
                <c:pt idx="2">
                  <c:v>2.3624093611796466E-2</c:v>
                </c:pt>
                <c:pt idx="3">
                  <c:v>1.5713717092737622E-2</c:v>
                </c:pt>
                <c:pt idx="4">
                  <c:v>0</c:v>
                </c:pt>
                <c:pt idx="5">
                  <c:v>0</c:v>
                </c:pt>
              </c:numCache>
            </c:numRef>
          </c:val>
        </c:ser>
        <c:ser>
          <c:idx val="4"/>
          <c:order val="5"/>
          <c:tx>
            <c:strRef>
              <c:f>Graphik!$A$66</c:f>
              <c:strCache>
                <c:ptCount val="1"/>
                <c:pt idx="0">
                  <c:v>AT</c:v>
                </c:pt>
              </c:strCache>
            </c:strRef>
          </c:tx>
          <c:spPr>
            <a:solidFill>
              <a:srgbClr val="FF505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Graphik!$B$66:$G$66</c:f>
              <c:numCache>
                <c:formatCode>General</c:formatCode>
                <c:ptCount val="6"/>
                <c:pt idx="0">
                  <c:v>4.1179866675038944E-2</c:v>
                </c:pt>
                <c:pt idx="1">
                  <c:v>3.5154326348981822E-2</c:v>
                </c:pt>
                <c:pt idx="2">
                  <c:v>2.0840098531361238E-2</c:v>
                </c:pt>
                <c:pt idx="3">
                  <c:v>2.2560556643587085E-2</c:v>
                </c:pt>
                <c:pt idx="4">
                  <c:v>1.0828142616714253E-2</c:v>
                </c:pt>
                <c:pt idx="5">
                  <c:v>1.0294067061614487E-2</c:v>
                </c:pt>
              </c:numCache>
            </c:numRef>
          </c:val>
        </c:ser>
        <c:ser>
          <c:idx val="6"/>
          <c:order val="6"/>
          <c:tx>
            <c:strRef>
              <c:f>Graphik!$A$68</c:f>
              <c:strCache>
                <c:ptCount val="1"/>
                <c:pt idx="0">
                  <c:v>SW</c:v>
                </c:pt>
              </c:strCache>
            </c:strRef>
          </c:tx>
          <c:spPr>
            <a:solidFill>
              <a:schemeClr val="bg2">
                <a:lumMod val="50000"/>
              </a:schemeClr>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Graphik!$B$68:$G$68</c:f>
              <c:numCache>
                <c:formatCode>General</c:formatCode>
                <c:ptCount val="6"/>
                <c:pt idx="0">
                  <c:v>3.9007097144643524E-2</c:v>
                </c:pt>
                <c:pt idx="1">
                  <c:v>1.7330842433542257E-2</c:v>
                </c:pt>
                <c:pt idx="2">
                  <c:v>1.8343049579323568E-2</c:v>
                </c:pt>
                <c:pt idx="3">
                  <c:v>1.7597396147256646E-2</c:v>
                </c:pt>
                <c:pt idx="4">
                  <c:v>1.6363872580737258E-2</c:v>
                </c:pt>
                <c:pt idx="5">
                  <c:v>1.125796771798003E-2</c:v>
                </c:pt>
              </c:numCache>
            </c:numRef>
          </c:val>
        </c:ser>
        <c:ser>
          <c:idx val="7"/>
          <c:order val="7"/>
          <c:tx>
            <c:strRef>
              <c:f>Graphik!$A$69</c:f>
              <c:strCache>
                <c:ptCount val="1"/>
                <c:pt idx="0">
                  <c:v>UK</c:v>
                </c:pt>
              </c:strCache>
            </c:strRef>
          </c:tx>
          <c:spPr>
            <a:solidFill>
              <a:srgbClr val="00B0F0"/>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Graphik!$B$69:$G$69</c:f>
              <c:numCache>
                <c:formatCode>General</c:formatCode>
                <c:ptCount val="6"/>
                <c:pt idx="0">
                  <c:v>2.214218638911257E-2</c:v>
                </c:pt>
                <c:pt idx="1">
                  <c:v>1.8634923532468865E-2</c:v>
                </c:pt>
                <c:pt idx="2">
                  <c:v>2.6014959735195631E-2</c:v>
                </c:pt>
                <c:pt idx="3">
                  <c:v>2.246380281699176E-2</c:v>
                </c:pt>
                <c:pt idx="4">
                  <c:v>1.1099627334340717E-2</c:v>
                </c:pt>
                <c:pt idx="5">
                  <c:v>4.2525656523665174E-3</c:v>
                </c:pt>
              </c:numCache>
            </c:numRef>
          </c:val>
        </c:ser>
        <c:ser>
          <c:idx val="8"/>
          <c:order val="8"/>
          <c:tx>
            <c:strRef>
              <c:f>Graphik!$A$70</c:f>
              <c:strCache>
                <c:ptCount val="1"/>
                <c:pt idx="0">
                  <c:v>USA</c:v>
                </c:pt>
              </c:strCache>
            </c:strRef>
          </c:tx>
          <c:spPr>
            <a:solidFill>
              <a:schemeClr val="accent3"/>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Graphik!$B$70:$G$70</c:f>
              <c:numCache>
                <c:formatCode>General</c:formatCode>
                <c:ptCount val="6"/>
                <c:pt idx="0">
                  <c:v>2.9307129741752137E-2</c:v>
                </c:pt>
                <c:pt idx="1">
                  <c:v>2.120908269923566E-2</c:v>
                </c:pt>
                <c:pt idx="2">
                  <c:v>2.3925173882984745E-2</c:v>
                </c:pt>
                <c:pt idx="3">
                  <c:v>2.2202746703176054E-2</c:v>
                </c:pt>
                <c:pt idx="4">
                  <c:v>7.1731558213253156E-3</c:v>
                </c:pt>
                <c:pt idx="5">
                  <c:v>1.4753016103420429E-2</c:v>
                </c:pt>
              </c:numCache>
            </c:numRef>
          </c:val>
        </c:ser>
        <c:ser>
          <c:idx val="9"/>
          <c:order val="9"/>
          <c:tx>
            <c:strRef>
              <c:f>Graphik!$A$71</c:f>
              <c:strCache>
                <c:ptCount val="1"/>
                <c:pt idx="0">
                  <c:v>JP</c:v>
                </c:pt>
              </c:strCache>
            </c:strRef>
          </c:tx>
          <c:spPr>
            <a:solidFill>
              <a:schemeClr val="tx2">
                <a:lumMod val="60000"/>
                <a:lumOff val="40000"/>
              </a:schemeClr>
            </a:solidFill>
          </c:spPr>
          <c:invertIfNegative val="0"/>
          <c:cat>
            <c:strRef>
              <c:f>Graphik!$B$61:$G$61</c:f>
              <c:strCache>
                <c:ptCount val="6"/>
                <c:pt idx="0">
                  <c:v>1960er</c:v>
                </c:pt>
                <c:pt idx="1">
                  <c:v>1970er</c:v>
                </c:pt>
                <c:pt idx="2">
                  <c:v>1980er</c:v>
                </c:pt>
                <c:pt idx="3">
                  <c:v>1990er</c:v>
                </c:pt>
                <c:pt idx="4">
                  <c:v>2000er</c:v>
                </c:pt>
                <c:pt idx="5">
                  <c:v>2010-2013</c:v>
                </c:pt>
              </c:strCache>
            </c:strRef>
          </c:cat>
          <c:val>
            <c:numRef>
              <c:f>Graphik!$B$71:$G$71</c:f>
              <c:numCache>
                <c:formatCode>General</c:formatCode>
                <c:ptCount val="6"/>
                <c:pt idx="0">
                  <c:v>9.0108160666997505E-2</c:v>
                </c:pt>
                <c:pt idx="1">
                  <c:v>3.205221791551266E-2</c:v>
                </c:pt>
                <c:pt idx="2">
                  <c:v>4.0765489853781159E-2</c:v>
                </c:pt>
                <c:pt idx="3">
                  <c:v>8.7047423276846274E-3</c:v>
                </c:pt>
                <c:pt idx="4">
                  <c:v>7.0423043476378249E-3</c:v>
                </c:pt>
                <c:pt idx="5">
                  <c:v>1.4870108289273858E-2</c:v>
                </c:pt>
              </c:numCache>
            </c:numRef>
          </c:val>
        </c:ser>
        <c:dLbls>
          <c:showLegendKey val="0"/>
          <c:showVal val="0"/>
          <c:showCatName val="0"/>
          <c:showSerName val="0"/>
          <c:showPercent val="0"/>
          <c:showBubbleSize val="0"/>
        </c:dLbls>
        <c:gapWidth val="150"/>
        <c:shape val="box"/>
        <c:axId val="36178560"/>
        <c:axId val="36192640"/>
        <c:axId val="36288704"/>
      </c:bar3DChart>
      <c:catAx>
        <c:axId val="36178560"/>
        <c:scaling>
          <c:orientation val="minMax"/>
        </c:scaling>
        <c:delete val="0"/>
        <c:axPos val="b"/>
        <c:numFmt formatCode="General" sourceLinked="0"/>
        <c:majorTickMark val="out"/>
        <c:minorTickMark val="none"/>
        <c:tickLblPos val="nextTo"/>
        <c:txPr>
          <a:bodyPr rot="3720000"/>
          <a:lstStyle/>
          <a:p>
            <a:pPr>
              <a:defRPr/>
            </a:pPr>
            <a:endParaRPr lang="de-DE"/>
          </a:p>
        </c:txPr>
        <c:crossAx val="36192640"/>
        <c:crosses val="autoZero"/>
        <c:auto val="1"/>
        <c:lblAlgn val="ctr"/>
        <c:lblOffset val="100"/>
        <c:noMultiLvlLbl val="0"/>
      </c:catAx>
      <c:valAx>
        <c:axId val="36192640"/>
        <c:scaling>
          <c:orientation val="minMax"/>
        </c:scaling>
        <c:delete val="0"/>
        <c:axPos val="l"/>
        <c:majorGridlines/>
        <c:numFmt formatCode="0%" sourceLinked="0"/>
        <c:majorTickMark val="out"/>
        <c:minorTickMark val="none"/>
        <c:tickLblPos val="nextTo"/>
        <c:crossAx val="36178560"/>
        <c:crosses val="autoZero"/>
        <c:crossBetween val="between"/>
      </c:valAx>
      <c:serAx>
        <c:axId val="36288704"/>
        <c:scaling>
          <c:orientation val="minMax"/>
        </c:scaling>
        <c:delete val="0"/>
        <c:axPos val="b"/>
        <c:majorTickMark val="out"/>
        <c:minorTickMark val="none"/>
        <c:tickLblPos val="nextTo"/>
        <c:crossAx val="36192640"/>
        <c:crosses val="autoZero"/>
      </c:ser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0.00182</cdr:x>
      <cdr:y>0.90091</cdr:y>
    </cdr:from>
    <cdr:to>
      <cdr:x>1</cdr:x>
      <cdr:y>0.99151</cdr:y>
    </cdr:to>
    <cdr:sp macro="" textlink="">
      <cdr:nvSpPr>
        <cdr:cNvPr id="2" name="Textfeld 1"/>
        <cdr:cNvSpPr txBox="1"/>
      </cdr:nvSpPr>
      <cdr:spPr>
        <a:xfrm xmlns:a="http://schemas.openxmlformats.org/drawingml/2006/main">
          <a:off x="13880" y="4275597"/>
          <a:ext cx="7626356" cy="429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CH" sz="1100" dirty="0"/>
            <a:t>*bis</a:t>
          </a:r>
          <a:r>
            <a:rPr lang="de-CH" sz="1100" baseline="0" dirty="0"/>
            <a:t>  1989 nur Westdeutschland</a:t>
          </a:r>
        </a:p>
        <a:p xmlns:a="http://schemas.openxmlformats.org/drawingml/2006/main">
          <a:r>
            <a:rPr lang="de-CH" sz="1100" baseline="0" dirty="0"/>
            <a:t>Daten:  AMECO (http://ec.europa.eu/economy_finance/ameco/user), BIP /Kopf zu Marktpreisen von 2005</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de-CH" sz="1100" baseline="0" dirty="0">
              <a:latin typeface="+mn-lt"/>
              <a:ea typeface="+mn-ea"/>
              <a:cs typeface="+mn-cs"/>
            </a:rPr>
            <a:t>In Anlehnung an </a:t>
          </a:r>
          <a:r>
            <a:rPr lang="de-CH" sz="1100" baseline="0" dirty="0" smtClean="0">
              <a:latin typeface="+mn-lt"/>
              <a:ea typeface="+mn-ea"/>
              <a:cs typeface="+mn-cs"/>
            </a:rPr>
            <a:t>Reuter </a:t>
          </a:r>
          <a:r>
            <a:rPr lang="de-CH" sz="1100" baseline="0" dirty="0">
              <a:latin typeface="+mn-lt"/>
              <a:ea typeface="+mn-ea"/>
              <a:cs typeface="+mn-cs"/>
            </a:rPr>
            <a:t>2010</a:t>
          </a:r>
          <a:endParaRPr lang="de-CH" sz="1100" dirty="0">
            <a:latin typeface="+mn-lt"/>
            <a:ea typeface="+mn-ea"/>
            <a:cs typeface="+mn-cs"/>
          </a:endParaRPr>
        </a:p>
      </cdr:txBody>
    </cdr:sp>
  </cdr:relSizeAnchor>
  <cdr:relSizeAnchor xmlns:cdr="http://schemas.openxmlformats.org/drawingml/2006/chartDrawing">
    <cdr:from>
      <cdr:x>0.00709</cdr:x>
      <cdr:y>0.02639</cdr:y>
    </cdr:from>
    <cdr:to>
      <cdr:x>0.96217</cdr:x>
      <cdr:y>0.09965</cdr:y>
    </cdr:to>
    <cdr:sp macro="" textlink="">
      <cdr:nvSpPr>
        <cdr:cNvPr id="4" name="Textfeld 3"/>
        <cdr:cNvSpPr txBox="1"/>
      </cdr:nvSpPr>
      <cdr:spPr>
        <a:xfrm xmlns:a="http://schemas.openxmlformats.org/drawingml/2006/main">
          <a:off x="54187" y="125235"/>
          <a:ext cx="7297037" cy="3476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n-US" sz="1600" b="0" i="0" baseline="0" dirty="0" err="1" smtClean="0"/>
            <a:t>Hintergrund</a:t>
          </a:r>
          <a:r>
            <a:rPr lang="en-US" sz="1600" b="0" i="0" baseline="0" dirty="0" smtClean="0"/>
            <a:t> der </a:t>
          </a:r>
          <a:r>
            <a:rPr lang="en-US" sz="1600" b="0" i="0" baseline="0" dirty="0" err="1" smtClean="0"/>
            <a:t>Debatte</a:t>
          </a:r>
          <a:r>
            <a:rPr lang="en-US" sz="1600" b="0" i="0" baseline="0" dirty="0" smtClean="0"/>
            <a:t>:</a:t>
          </a:r>
        </a:p>
        <a:p xmlns:a="http://schemas.openxmlformats.org/drawingml/2006/main">
          <a:pPr algn="l" rtl="0"/>
          <a:r>
            <a:rPr lang="en-US" sz="1600" b="0" i="0" baseline="0" dirty="0" smtClean="0"/>
            <a:t> </a:t>
          </a:r>
          <a:r>
            <a:rPr lang="en-US" sz="1600" b="0" i="0" baseline="0" dirty="0" err="1" smtClean="0"/>
            <a:t>sinkende</a:t>
          </a:r>
          <a:r>
            <a:rPr lang="en-US" sz="1600" b="0" i="0" baseline="0" dirty="0" smtClean="0"/>
            <a:t> </a:t>
          </a:r>
          <a:r>
            <a:rPr lang="en-US" sz="1600" b="0" i="0" baseline="0" dirty="0" err="1" smtClean="0"/>
            <a:t>Wachstumsraten</a:t>
          </a:r>
          <a:r>
            <a:rPr lang="en-US" sz="1600" b="0" i="0" baseline="0" dirty="0" smtClean="0"/>
            <a:t> des </a:t>
          </a:r>
          <a:r>
            <a:rPr lang="en-US" sz="1600" b="0" i="0" baseline="0" dirty="0" err="1" smtClean="0"/>
            <a:t>realen</a:t>
          </a:r>
          <a:r>
            <a:rPr lang="en-US" sz="1600" b="0" i="0" baseline="0" dirty="0" smtClean="0"/>
            <a:t> BIP/Kopf in % in 10-Jahres-Durchschnitten</a:t>
          </a:r>
        </a:p>
        <a:p xmlns:a="http://schemas.openxmlformats.org/drawingml/2006/main">
          <a:endParaRPr lang="de-CH"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69635" name="Rectangle 3"/>
          <p:cNvSpPr>
            <a:spLocks noGrp="1" noChangeArrowheads="1"/>
          </p:cNvSpPr>
          <p:nvPr>
            <p:ph type="dt" sz="quarter"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69636" name="Rectangle 4"/>
          <p:cNvSpPr>
            <a:spLocks noGrp="1" noChangeArrowheads="1"/>
          </p:cNvSpPr>
          <p:nvPr>
            <p:ph type="ftr" sz="quarter" idx="2"/>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69637" name="Rectangle 5"/>
          <p:cNvSpPr>
            <a:spLocks noGrp="1" noChangeArrowheads="1"/>
          </p:cNvSpPr>
          <p:nvPr>
            <p:ph type="sldNum" sz="quarter" idx="3"/>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506ADA3-1BD9-428B-A434-104AA92FEE82}" type="slidenum">
              <a:rPr lang="de-CH"/>
              <a:pPr/>
              <a:t>‹Nr.›</a:t>
            </a:fld>
            <a:endParaRPr lang="de-CH"/>
          </a:p>
        </p:txBody>
      </p:sp>
    </p:spTree>
    <p:extLst>
      <p:ext uri="{BB962C8B-B14F-4D97-AF65-F5344CB8AC3E}">
        <p14:creationId xmlns:p14="http://schemas.microsoft.com/office/powerpoint/2010/main" val="768707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23555" name="Rectangle 3"/>
          <p:cNvSpPr>
            <a:spLocks noGrp="1" noChangeArrowheads="1"/>
          </p:cNvSpPr>
          <p:nvPr>
            <p:ph type="dt"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2355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92664"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23558" name="Rectangle 6"/>
          <p:cNvSpPr>
            <a:spLocks noGrp="1" noChangeArrowheads="1"/>
          </p:cNvSpPr>
          <p:nvPr>
            <p:ph type="ftr" sz="quarter" idx="4"/>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23559" name="Rectangle 7"/>
          <p:cNvSpPr>
            <a:spLocks noGrp="1" noChangeArrowheads="1"/>
          </p:cNvSpPr>
          <p:nvPr>
            <p:ph type="sldNum" sz="quarter" idx="5"/>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9A321C-6D56-4434-9719-FC147609CC7F}" type="slidenum">
              <a:rPr lang="de-CH"/>
              <a:pPr/>
              <a:t>‹Nr.›</a:t>
            </a:fld>
            <a:endParaRPr lang="de-CH"/>
          </a:p>
        </p:txBody>
      </p:sp>
    </p:spTree>
    <p:extLst>
      <p:ext uri="{BB962C8B-B14F-4D97-AF65-F5344CB8AC3E}">
        <p14:creationId xmlns:p14="http://schemas.microsoft.com/office/powerpoint/2010/main" val="41917246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20F54304-5971-4649-86D1-80024D600301}" type="slidenum">
              <a:rPr lang="de-CH" smtClean="0"/>
              <a:pPr>
                <a:defRPr/>
              </a:pPr>
              <a:t>3</a:t>
            </a:fld>
            <a:endParaRPr lang="de-CH"/>
          </a:p>
        </p:txBody>
      </p:sp>
    </p:spTree>
    <p:extLst>
      <p:ext uri="{BB962C8B-B14F-4D97-AF65-F5344CB8AC3E}">
        <p14:creationId xmlns:p14="http://schemas.microsoft.com/office/powerpoint/2010/main" val="340406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A060976-37FE-4B35-9859-A8B9B0F0CA28}" type="slidenum">
              <a:rPr lang="de-CH"/>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ECC8641B-1864-4489-ACA4-FCDF1A8216A2}" type="slidenum">
              <a:rPr lang="de-CH"/>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09BE58A4-6703-4DAB-8F7E-60F78ABE5918}" type="slidenum">
              <a:rPr lang="de-CH"/>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0B9911C-4E38-4756-9016-0B65E0934EF5}" type="slidenum">
              <a:rPr lang="de-CH"/>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87DD35E-A3A3-412A-9091-C41CBD078425}" type="slidenum">
              <a:rPr lang="de-CH"/>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04878EAB-34DC-4A86-A398-5F2AEEC6B308}" type="slidenum">
              <a:rPr lang="de-CH"/>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8780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780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56EE3C09-08D3-49F4-8EE5-5E0F30E61D8C}" type="slidenum">
              <a:rPr lang="de-CH"/>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69792C57-5514-469D-A2CF-686EE456ACFB}" type="slidenum">
              <a:rPr lang="de-CH"/>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2E745206-BCAE-4EDA-A3D1-26E886A2FA05}" type="slidenum">
              <a:rPr lang="de-CH"/>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96931744-9C48-4D4B-B668-096EBC7A4A3F}" type="slidenum">
              <a:rPr lang="de-CH"/>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9FB43CB2-EF22-44B5-8FE8-9EF1F25AD6BA}" type="slidenum">
              <a:rPr lang="de-CH"/>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BBEC827-F10F-4703-B14B-7FF8710502FA}" type="slidenum">
              <a:rPr lang="de-CH"/>
              <a:pPr/>
              <a:t>‹Nr.›</a:t>
            </a:fld>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0F336BA3-3D12-48CE-8B4E-BA49DFD24CE4}" type="slidenum">
              <a:rPr lang="de-CH"/>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F998DCD-ECDD-4578-AAA7-6F65FAE5333B}" type="slidenum">
              <a:rPr lang="de-CH"/>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6129337"/>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61293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96F8334-5088-453A-9EFF-8711C8BC3F1C}" type="slidenum">
              <a:rPr lang="de-CH"/>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00050" y="223122"/>
            <a:ext cx="8229600" cy="61293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de-CH"/>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de-CH"/>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437663DA-E033-4EB3-97AD-203CBB2EDB9B}" type="slidenum">
              <a:rPr lang="de-CH"/>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482838" y="1878013"/>
            <a:ext cx="8229600" cy="4525962"/>
          </a:xfrm>
        </p:spPr>
        <p:txBody>
          <a:bodyPr/>
          <a:lstStyle>
            <a:lvl1pPr>
              <a:buNone/>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4"/>
          <p:cNvSpPr>
            <a:spLocks noGrp="1" noChangeArrowheads="1"/>
          </p:cNvSpPr>
          <p:nvPr>
            <p:ph type="dt" sz="half" idx="10"/>
          </p:nvPr>
        </p:nvSpPr>
        <p:spPr/>
        <p:txBody>
          <a:bodyPr/>
          <a:lstStyle>
            <a:lvl1pPr>
              <a:defRPr/>
            </a:lvl1pPr>
          </a:lstStyle>
          <a:p>
            <a:pPr>
              <a:defRPr/>
            </a:pPr>
            <a:endParaRPr lang="de-CH"/>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de-CH"/>
          </a:p>
        </p:txBody>
      </p:sp>
      <p:sp>
        <p:nvSpPr>
          <p:cNvPr id="6" name="Rectangle 6"/>
          <p:cNvSpPr>
            <a:spLocks noGrp="1" noChangeArrowheads="1"/>
          </p:cNvSpPr>
          <p:nvPr>
            <p:ph type="sldNum" sz="quarter" idx="12"/>
          </p:nvPr>
        </p:nvSpPr>
        <p:spPr/>
        <p:txBody>
          <a:bodyPr/>
          <a:lstStyle>
            <a:lvl1pPr>
              <a:defRPr/>
            </a:lvl1pPr>
          </a:lstStyle>
          <a:p>
            <a:pPr>
              <a:defRPr/>
            </a:pPr>
            <a:fld id="{7367F5C3-B11F-44EA-82FD-4D8653BD47EC}" type="slidenum">
              <a:rPr lang="de-CH"/>
              <a:pPr>
                <a:defRPr/>
              </a:pPr>
              <a:t>‹Nr.›</a:t>
            </a:fld>
            <a:endParaRPr lang="de-CH"/>
          </a:p>
        </p:txBody>
      </p:sp>
    </p:spTree>
    <p:extLst>
      <p:ext uri="{BB962C8B-B14F-4D97-AF65-F5344CB8AC3E}">
        <p14:creationId xmlns:p14="http://schemas.microsoft.com/office/powerpoint/2010/main" val="53352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0744DF1-4237-47B2-924D-B644A3D30BDF}" type="slidenum">
              <a:rPr lang="de-CH"/>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73929B9-EC31-4BA6-96A0-9A38FDA0ECF6}" type="slidenum">
              <a:rPr lang="de-CH"/>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72604510-A49F-4EB0-A2A8-8B92D9DA8F22}" type="slidenum">
              <a:rPr lang="de-CH"/>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2BA67BDC-CA42-42F0-BC9A-EB064DF599DD}" type="slidenum">
              <a:rPr lang="de-CH"/>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982C9221-DCEF-4526-85A6-F3ADDF495321}" type="slidenum">
              <a:rPr lang="de-CH"/>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6ABB53A-3708-4599-A911-558650D69D25}" type="slidenum">
              <a:rPr lang="de-CH"/>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466AF63C-F84B-47FC-9FC7-924B1DC79B7C}" type="slidenum">
              <a:rPr lang="de-CH"/>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CH"/>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CH"/>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D1F45F9-C29E-4EA8-BD7E-193066B27FE4}"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19218"/>
          <a:stretch/>
        </p:blipFill>
        <p:spPr bwMode="auto">
          <a:xfrm>
            <a:off x="-7938" y="-17463"/>
            <a:ext cx="9151938" cy="164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C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C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6E81E2-BD7D-4AD3-A31F-FFC25CBF7F10}" type="slidenum">
              <a:rPr lang="de-CH"/>
              <a:pPr/>
              <a:t>‹Nr.›</a:t>
            </a:fld>
            <a:endParaRPr lang="de-CH"/>
          </a:p>
        </p:txBody>
      </p:sp>
      <p:sp>
        <p:nvSpPr>
          <p:cNvPr id="1027" name="Rectangle 3"/>
          <p:cNvSpPr>
            <a:spLocks noGrp="1" noChangeArrowheads="1"/>
          </p:cNvSpPr>
          <p:nvPr>
            <p:ph type="body" idx="1"/>
          </p:nvPr>
        </p:nvSpPr>
        <p:spPr bwMode="auto">
          <a:xfrm>
            <a:off x="457200" y="1878013"/>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dirty="0" smtClean="0"/>
              <a:t>Textmasterformate durch Klicken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747" y="5419704"/>
            <a:ext cx="8229600" cy="813671"/>
          </a:xfrm>
        </p:spPr>
        <p:txBody>
          <a:bodyPr/>
          <a:lstStyle/>
          <a:p>
            <a:pPr marL="0" indent="0" algn="ctr">
              <a:buNone/>
            </a:pPr>
            <a:r>
              <a:rPr lang="de-DE" sz="1800" dirty="0" smtClean="0"/>
              <a:t>3. Internationale Konferenz Wachstum im Wandel 2016</a:t>
            </a:r>
          </a:p>
          <a:p>
            <a:pPr marL="0" indent="0" algn="ctr">
              <a:buNone/>
            </a:pPr>
            <a:r>
              <a:rPr lang="de-DE" sz="1800" dirty="0" smtClean="0"/>
              <a:t>22.-24. Februar 2016, Wirtschaftsuniversität Wien</a:t>
            </a:r>
          </a:p>
        </p:txBody>
      </p:sp>
      <p:sp>
        <p:nvSpPr>
          <p:cNvPr id="4" name="Textfeld 3"/>
          <p:cNvSpPr txBox="1"/>
          <p:nvPr/>
        </p:nvSpPr>
        <p:spPr>
          <a:xfrm>
            <a:off x="1777285" y="2705100"/>
            <a:ext cx="5898524" cy="1231106"/>
          </a:xfrm>
          <a:prstGeom prst="rect">
            <a:avLst/>
          </a:prstGeom>
          <a:noFill/>
        </p:spPr>
        <p:txBody>
          <a:bodyPr wrap="square" rtlCol="0">
            <a:spAutoFit/>
          </a:bodyPr>
          <a:lstStyle/>
          <a:p>
            <a:pPr marL="0" indent="0" algn="ctr">
              <a:spcAft>
                <a:spcPts val="1200"/>
              </a:spcAft>
              <a:buNone/>
            </a:pPr>
            <a:r>
              <a:rPr lang="de-CH" sz="3200" b="1" dirty="0" smtClean="0">
                <a:latin typeface="+mn-lt"/>
              </a:rPr>
              <a:t>S</a:t>
            </a:r>
            <a:r>
              <a:rPr lang="de-DE" sz="3200" b="1" dirty="0" err="1">
                <a:latin typeface="+mn-lt"/>
              </a:rPr>
              <a:t>äkulare</a:t>
            </a:r>
            <a:r>
              <a:rPr lang="de-DE" sz="3200" b="1" dirty="0">
                <a:latin typeface="+mn-lt"/>
              </a:rPr>
              <a:t> Stagnation </a:t>
            </a:r>
          </a:p>
          <a:p>
            <a:pPr marL="0" indent="0" algn="ctr">
              <a:spcAft>
                <a:spcPts val="1200"/>
              </a:spcAft>
              <a:buNone/>
            </a:pPr>
            <a:r>
              <a:rPr lang="de-DE" sz="3200" b="1" dirty="0">
                <a:latin typeface="+mn-lt"/>
              </a:rPr>
              <a:t>Eine politische </a:t>
            </a:r>
            <a:r>
              <a:rPr lang="de-DE" sz="3200" b="1" dirty="0" smtClean="0">
                <a:latin typeface="+mn-lt"/>
              </a:rPr>
              <a:t>Debatte</a:t>
            </a:r>
            <a:endParaRPr lang="de-DE" sz="3200" b="1" dirty="0">
              <a:latin typeface="+mn-lt"/>
            </a:endParaRPr>
          </a:p>
        </p:txBody>
      </p:sp>
      <p:sp>
        <p:nvSpPr>
          <p:cNvPr id="5" name="Inhaltsplatzhalter 2"/>
          <p:cNvSpPr txBox="1">
            <a:spLocks/>
          </p:cNvSpPr>
          <p:nvPr/>
        </p:nvSpPr>
        <p:spPr bwMode="auto">
          <a:xfrm>
            <a:off x="922465" y="4571316"/>
            <a:ext cx="7064062" cy="813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de-DE" sz="2000" b="1" kern="0" dirty="0" smtClean="0"/>
              <a:t>Prof. Dr. Angelika Zahrnt</a:t>
            </a:r>
          </a:p>
        </p:txBody>
      </p:sp>
    </p:spTree>
    <p:extLst>
      <p:ext uri="{BB962C8B-B14F-4D97-AF65-F5344CB8AC3E}">
        <p14:creationId xmlns:p14="http://schemas.microsoft.com/office/powerpoint/2010/main" val="1053295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Aussagen zu Wachstum bei alternativen Konzepten der Wirtschaftsentwicklung</a:t>
            </a:r>
          </a:p>
          <a:p>
            <a:pPr marL="0" indent="0">
              <a:buNone/>
            </a:pPr>
            <a:endParaRPr lang="de-DE" dirty="0" smtClean="0"/>
          </a:p>
          <a:p>
            <a:pPr>
              <a:buFontTx/>
              <a:buChar char="-"/>
            </a:pPr>
            <a:r>
              <a:rPr lang="de-DE" dirty="0" err="1" smtClean="0"/>
              <a:t>Steady</a:t>
            </a:r>
            <a:r>
              <a:rPr lang="de-DE" dirty="0" smtClean="0"/>
              <a:t> </a:t>
            </a:r>
            <a:r>
              <a:rPr lang="de-DE" dirty="0" err="1" smtClean="0"/>
              <a:t>state</a:t>
            </a:r>
            <a:r>
              <a:rPr lang="de-DE" dirty="0" smtClean="0"/>
              <a:t>: konstantes Bruttoinlandsprodukt, Nullwachstum</a:t>
            </a:r>
            <a:endParaRPr lang="de-DE" dirty="0"/>
          </a:p>
          <a:p>
            <a:pPr>
              <a:buFontTx/>
              <a:buChar char="-"/>
            </a:pPr>
            <a:r>
              <a:rPr lang="de-DE" dirty="0" err="1" smtClean="0"/>
              <a:t>Degrowth</a:t>
            </a:r>
            <a:r>
              <a:rPr lang="de-DE" dirty="0" smtClean="0"/>
              <a:t>: Im Allgemeinen gilt Schrumpfung des BIP als nötig Postwachstumsgesellschaft</a:t>
            </a:r>
            <a:r>
              <a:rPr lang="de-DE" dirty="0"/>
              <a:t>: wirtschaftliche und </a:t>
            </a:r>
            <a:r>
              <a:rPr lang="de-DE" dirty="0" err="1" smtClean="0"/>
              <a:t>gesellschaft-liche</a:t>
            </a:r>
            <a:r>
              <a:rPr lang="de-DE" dirty="0" smtClean="0"/>
              <a:t> Wachstumsunabhängigkeit (weder Wachstumsgebot noch –verbot)</a:t>
            </a:r>
            <a:endParaRPr lang="de-DE" dirty="0"/>
          </a:p>
          <a:p>
            <a:pPr marL="0" indent="0">
              <a:buNone/>
            </a:pPr>
            <a:endParaRPr lang="de-DE" dirty="0" smtClean="0"/>
          </a:p>
          <a:p>
            <a:pPr marL="0" indent="0">
              <a:buNone/>
            </a:pPr>
            <a:r>
              <a:rPr lang="de-DE" dirty="0" smtClean="0"/>
              <a:t>Entscheidende Bedingung:</a:t>
            </a:r>
          </a:p>
          <a:p>
            <a:pPr marL="0" indent="0">
              <a:buNone/>
            </a:pPr>
            <a:r>
              <a:rPr lang="de-DE" dirty="0" smtClean="0"/>
              <a:t>Entwicklung innerhalb der Tragfähigkeit der Erde</a:t>
            </a:r>
          </a:p>
          <a:p>
            <a:pPr>
              <a:buFontTx/>
              <a:buChar char="-"/>
            </a:pPr>
            <a:endParaRPr lang="de-DE" dirty="0"/>
          </a:p>
        </p:txBody>
      </p:sp>
    </p:spTree>
    <p:extLst>
      <p:ext uri="{BB962C8B-B14F-4D97-AF65-F5344CB8AC3E}">
        <p14:creationId xmlns:p14="http://schemas.microsoft.com/office/powerpoint/2010/main" val="314743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dirty="0" smtClean="0"/>
              <a:t>Die Debatte zu säkularer Stagnation im 20. Jahrhundert</a:t>
            </a:r>
          </a:p>
          <a:p>
            <a:pPr marL="0" indent="0">
              <a:buNone/>
            </a:pPr>
            <a:r>
              <a:rPr lang="de-DE" dirty="0" smtClean="0"/>
              <a:t>„</a:t>
            </a:r>
            <a:r>
              <a:rPr lang="de-DE" dirty="0" err="1" smtClean="0"/>
              <a:t>Secular</a:t>
            </a:r>
            <a:r>
              <a:rPr lang="de-DE" dirty="0" smtClean="0"/>
              <a:t> </a:t>
            </a:r>
            <a:r>
              <a:rPr lang="de-DE" dirty="0" err="1" smtClean="0"/>
              <a:t>stagnation</a:t>
            </a:r>
            <a:r>
              <a:rPr lang="de-DE" dirty="0" smtClean="0"/>
              <a:t>, </a:t>
            </a:r>
            <a:r>
              <a:rPr lang="de-DE" dirty="0" err="1" smtClean="0"/>
              <a:t>we</a:t>
            </a:r>
            <a:r>
              <a:rPr lang="de-DE" dirty="0" smtClean="0"/>
              <a:t> </a:t>
            </a:r>
            <a:r>
              <a:rPr lang="de-DE" dirty="0" err="1" smtClean="0"/>
              <a:t>have</a:t>
            </a:r>
            <a:r>
              <a:rPr lang="de-DE" dirty="0" smtClean="0"/>
              <a:t> </a:t>
            </a:r>
            <a:r>
              <a:rPr lang="de-DE" dirty="0" err="1" smtClean="0"/>
              <a:t>learned</a:t>
            </a:r>
            <a:r>
              <a:rPr lang="de-DE" dirty="0" smtClean="0"/>
              <a:t>, </a:t>
            </a:r>
            <a:r>
              <a:rPr lang="de-DE" dirty="0" err="1" smtClean="0"/>
              <a:t>is</a:t>
            </a:r>
            <a:r>
              <a:rPr lang="de-DE" dirty="0" smtClean="0"/>
              <a:t> an </a:t>
            </a:r>
            <a:r>
              <a:rPr lang="de-DE" dirty="0" err="1" smtClean="0"/>
              <a:t>economist`s</a:t>
            </a:r>
            <a:r>
              <a:rPr lang="de-DE" dirty="0" smtClean="0"/>
              <a:t> Rorschach Test. </a:t>
            </a:r>
            <a:r>
              <a:rPr lang="de-DE" dirty="0" err="1" smtClean="0"/>
              <a:t>It</a:t>
            </a:r>
            <a:r>
              <a:rPr lang="de-DE" dirty="0" smtClean="0"/>
              <a:t> </a:t>
            </a:r>
            <a:r>
              <a:rPr lang="de-DE" dirty="0" err="1" smtClean="0"/>
              <a:t>means</a:t>
            </a:r>
            <a:r>
              <a:rPr lang="de-DE" dirty="0" smtClean="0"/>
              <a:t> different </a:t>
            </a:r>
            <a:r>
              <a:rPr lang="de-DE" dirty="0" err="1" smtClean="0"/>
              <a:t>things</a:t>
            </a:r>
            <a:r>
              <a:rPr lang="de-DE" dirty="0" smtClean="0"/>
              <a:t> </a:t>
            </a:r>
            <a:r>
              <a:rPr lang="de-DE" dirty="0" err="1" smtClean="0"/>
              <a:t>to</a:t>
            </a:r>
            <a:r>
              <a:rPr lang="de-DE" dirty="0" smtClean="0"/>
              <a:t> different </a:t>
            </a:r>
            <a:r>
              <a:rPr lang="de-DE" dirty="0" err="1" smtClean="0"/>
              <a:t>people</a:t>
            </a:r>
            <a:r>
              <a:rPr lang="de-DE" dirty="0" smtClean="0"/>
              <a:t>.“ </a:t>
            </a:r>
            <a:r>
              <a:rPr lang="de-DE" sz="1800" dirty="0" smtClean="0"/>
              <a:t>(Barry </a:t>
            </a:r>
            <a:r>
              <a:rPr lang="de-DE" sz="1800" dirty="0" err="1" smtClean="0"/>
              <a:t>Eichengreen</a:t>
            </a:r>
            <a:r>
              <a:rPr lang="de-DE" sz="1800" dirty="0" smtClean="0"/>
              <a:t>, 2014, S. 41)</a:t>
            </a:r>
          </a:p>
          <a:p>
            <a:pPr marL="0" indent="0">
              <a:buNone/>
            </a:pPr>
            <a:endParaRPr lang="de-DE" dirty="0" smtClean="0"/>
          </a:p>
          <a:p>
            <a:r>
              <a:rPr lang="de-DE" dirty="0" smtClean="0"/>
              <a:t>Keynes (1937)</a:t>
            </a:r>
          </a:p>
          <a:p>
            <a:r>
              <a:rPr lang="de-DE" dirty="0" smtClean="0"/>
              <a:t>Hansen (1938)</a:t>
            </a:r>
          </a:p>
          <a:p>
            <a:r>
              <a:rPr lang="de-DE" dirty="0" smtClean="0"/>
              <a:t>Hajo Riese (1965: Ein neoklassisches Modell der säkularen Stagnation)</a:t>
            </a:r>
          </a:p>
          <a:p>
            <a:r>
              <a:rPr lang="de-DE" dirty="0" smtClean="0"/>
              <a:t>Paul </a:t>
            </a:r>
            <a:r>
              <a:rPr lang="de-DE" dirty="0" err="1" smtClean="0"/>
              <a:t>Sweezy</a:t>
            </a:r>
            <a:r>
              <a:rPr lang="de-DE" dirty="0" smtClean="0"/>
              <a:t> (Vortrag 1982, veröffentlicht 2012 in </a:t>
            </a:r>
            <a:r>
              <a:rPr lang="de-DE" dirty="0" err="1" smtClean="0"/>
              <a:t>Monthly</a:t>
            </a:r>
            <a:r>
              <a:rPr lang="de-DE" dirty="0" smtClean="0"/>
              <a:t> Review) </a:t>
            </a:r>
            <a:endParaRPr lang="de-DE" dirty="0"/>
          </a:p>
        </p:txBody>
      </p:sp>
    </p:spTree>
    <p:extLst>
      <p:ext uri="{BB962C8B-B14F-4D97-AF65-F5344CB8AC3E}">
        <p14:creationId xmlns:p14="http://schemas.microsoft.com/office/powerpoint/2010/main" val="253147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Nach dem 2. Weltkrieg gab es kaum eine Debatte um säkulare Stagnation. Die reale Wirtschaftsentwicklung legte dies auch nicht nahe, der Glaube an unbegrenztes Wachstum war vorherrschend. </a:t>
            </a:r>
          </a:p>
          <a:p>
            <a:r>
              <a:rPr lang="de-DE" dirty="0" smtClean="0"/>
              <a:t>Nach der Wirtschaftskrise 2008 und der langsamen Konsolidierung und fehlendem neuen Aufschwung traf der (alte) Begriff der säkularen Stagnation den (neuen) Zeitgeist.</a:t>
            </a:r>
          </a:p>
          <a:p>
            <a:r>
              <a:rPr lang="de-DE" dirty="0" smtClean="0"/>
              <a:t>Larry Summers These einer möglichen säkularen Stagnation auf einer IWF-Konferenz im November 2013 führte vor allem in den USA zu einer intensiven Debatte in Wirtschaftstheorie und Politik (Paul </a:t>
            </a:r>
            <a:r>
              <a:rPr lang="de-DE" dirty="0" err="1" smtClean="0"/>
              <a:t>Krugman</a:t>
            </a:r>
            <a:r>
              <a:rPr lang="de-DE" dirty="0" smtClean="0"/>
              <a:t>, Barry </a:t>
            </a:r>
            <a:r>
              <a:rPr lang="de-DE" dirty="0" err="1" smtClean="0"/>
              <a:t>Eichengreen</a:t>
            </a:r>
            <a:r>
              <a:rPr lang="de-DE" dirty="0" smtClean="0"/>
              <a:t>, Robert Gordon u.a.)</a:t>
            </a:r>
          </a:p>
          <a:p>
            <a:endParaRPr lang="de-DE" dirty="0"/>
          </a:p>
        </p:txBody>
      </p:sp>
    </p:spTree>
    <p:extLst>
      <p:ext uri="{BB962C8B-B14F-4D97-AF65-F5344CB8AC3E}">
        <p14:creationId xmlns:p14="http://schemas.microsoft.com/office/powerpoint/2010/main" val="343513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marL="0" indent="0">
              <a:buNone/>
            </a:pPr>
            <a:r>
              <a:rPr lang="de-DE" sz="2000" b="1" dirty="0" smtClean="0"/>
              <a:t>Die Debatte zu säkularer Stagnation ab 2013</a:t>
            </a:r>
          </a:p>
          <a:p>
            <a:pPr marL="0" indent="0">
              <a:buNone/>
            </a:pPr>
            <a:endParaRPr lang="de-DE" sz="2000" dirty="0" smtClean="0"/>
          </a:p>
          <a:p>
            <a:pPr marL="0" indent="0">
              <a:buNone/>
            </a:pPr>
            <a:r>
              <a:rPr lang="de-DE" sz="2000" i="1" dirty="0" smtClean="0"/>
              <a:t>Zusammenfassung der Diskussion:</a:t>
            </a:r>
          </a:p>
          <a:p>
            <a:pPr marL="0" indent="0">
              <a:buNone/>
            </a:pPr>
            <a:r>
              <a:rPr lang="de-DE" sz="2000" dirty="0"/>
              <a:t>Säkulare Stagnation </a:t>
            </a:r>
            <a:r>
              <a:rPr lang="de-DE" sz="2000" dirty="0" smtClean="0"/>
              <a:t>ist Zustand</a:t>
            </a:r>
            <a:r>
              <a:rPr lang="de-DE" sz="2000" dirty="0"/>
              <a:t>, bei dem </a:t>
            </a:r>
            <a:r>
              <a:rPr lang="de-DE" sz="2000" dirty="0" smtClean="0"/>
              <a:t>negativer </a:t>
            </a:r>
            <a:r>
              <a:rPr lang="de-DE" sz="2000" dirty="0"/>
              <a:t>Zins nötig ist, um Ersparnisse und Investitionen </a:t>
            </a:r>
            <a:r>
              <a:rPr lang="de-DE" sz="2000" dirty="0" smtClean="0"/>
              <a:t>anzugleichen</a:t>
            </a:r>
            <a:endParaRPr lang="de-DE" sz="2000" dirty="0"/>
          </a:p>
          <a:p>
            <a:pPr marL="0" indent="0">
              <a:buNone/>
            </a:pPr>
            <a:r>
              <a:rPr lang="de-DE" sz="2000" dirty="0"/>
              <a:t>In dieser Situation </a:t>
            </a:r>
            <a:r>
              <a:rPr lang="de-DE" sz="2000" dirty="0" smtClean="0"/>
              <a:t>könnten </a:t>
            </a:r>
            <a:r>
              <a:rPr lang="de-DE" sz="2000" dirty="0"/>
              <a:t>Wachstum, Vollbeschäftigung, finanzielle Stabilität </a:t>
            </a:r>
            <a:r>
              <a:rPr lang="de-DE" sz="2000" dirty="0" smtClean="0"/>
              <a:t>mit </a:t>
            </a:r>
            <a:r>
              <a:rPr lang="de-DE" sz="2000" dirty="0"/>
              <a:t>konventioneller Geldpolitik möglicherweise nicht erreichbar </a:t>
            </a:r>
            <a:r>
              <a:rPr lang="de-DE" sz="2000" dirty="0" smtClean="0"/>
              <a:t>sein.</a:t>
            </a:r>
            <a:endParaRPr lang="de-DE" sz="2000" dirty="0"/>
          </a:p>
          <a:p>
            <a:pPr marL="0" indent="0">
              <a:buNone/>
            </a:pPr>
            <a:r>
              <a:rPr lang="de-DE" sz="2000" dirty="0"/>
              <a:t>Deshalb </a:t>
            </a:r>
            <a:r>
              <a:rPr lang="de-DE" sz="2000" dirty="0" smtClean="0"/>
              <a:t>seien unkonventionelle Maßnahmen nötig: </a:t>
            </a:r>
            <a:r>
              <a:rPr lang="de-DE" sz="2000" dirty="0"/>
              <a:t>mehr staatliche Nachfrage, Umbau des Geldsystems (Abschaffung des Bargelds und Negativzinsen</a:t>
            </a:r>
            <a:r>
              <a:rPr lang="de-DE" sz="2000" dirty="0" smtClean="0"/>
              <a:t>) oder zumindest eine Förderung der Inflationserwartung, </a:t>
            </a:r>
            <a:r>
              <a:rPr lang="de-DE" sz="2000" dirty="0"/>
              <a:t>Finanzblasen als </a:t>
            </a:r>
            <a:r>
              <a:rPr lang="de-DE" sz="2000" dirty="0" smtClean="0"/>
              <a:t>Konjunkturprogramme (</a:t>
            </a:r>
            <a:r>
              <a:rPr lang="de-DE" sz="2000" dirty="0" err="1" smtClean="0"/>
              <a:t>adressing</a:t>
            </a:r>
            <a:r>
              <a:rPr lang="de-DE" sz="2000" dirty="0" smtClean="0"/>
              <a:t> </a:t>
            </a:r>
            <a:r>
              <a:rPr lang="de-DE" sz="2000" dirty="0" err="1" smtClean="0"/>
              <a:t>excess</a:t>
            </a:r>
            <a:r>
              <a:rPr lang="de-DE" sz="2000" dirty="0" smtClean="0"/>
              <a:t> </a:t>
            </a:r>
            <a:r>
              <a:rPr lang="de-DE" sz="2000" dirty="0" err="1" smtClean="0"/>
              <a:t>savings</a:t>
            </a:r>
            <a:r>
              <a:rPr lang="de-DE" sz="2000" dirty="0" smtClean="0"/>
              <a:t>, not </a:t>
            </a:r>
            <a:r>
              <a:rPr lang="de-DE" sz="2000" dirty="0" err="1" smtClean="0"/>
              <a:t>fighting</a:t>
            </a:r>
            <a:r>
              <a:rPr lang="de-DE" sz="2000" dirty="0" smtClean="0"/>
              <a:t> </a:t>
            </a:r>
            <a:r>
              <a:rPr lang="de-DE" sz="2000" dirty="0" err="1" smtClean="0"/>
              <a:t>the</a:t>
            </a:r>
            <a:r>
              <a:rPr lang="de-DE" sz="2000" dirty="0" smtClean="0"/>
              <a:t> </a:t>
            </a:r>
            <a:r>
              <a:rPr lang="de-DE" sz="2000" dirty="0" err="1" smtClean="0"/>
              <a:t>bubble</a:t>
            </a:r>
            <a:r>
              <a:rPr lang="de-DE" sz="2000" dirty="0" smtClean="0"/>
              <a:t>), mehr Einkommensgleichheit für mehr Nachfrage</a:t>
            </a:r>
          </a:p>
          <a:p>
            <a:pPr marL="0" indent="0">
              <a:buNone/>
            </a:pPr>
            <a:endParaRPr lang="de-DE" sz="2000" dirty="0"/>
          </a:p>
          <a:p>
            <a:pPr marL="0" indent="0">
              <a:buNone/>
            </a:pPr>
            <a:endParaRPr lang="de-DE" sz="2000" dirty="0"/>
          </a:p>
          <a:p>
            <a:endParaRPr lang="de-DE" sz="2000" dirty="0" smtClean="0"/>
          </a:p>
        </p:txBody>
      </p:sp>
    </p:spTree>
    <p:extLst>
      <p:ext uri="{BB962C8B-B14F-4D97-AF65-F5344CB8AC3E}">
        <p14:creationId xmlns:p14="http://schemas.microsoft.com/office/powerpoint/2010/main" val="178545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Von anderen wird die These von der säkularen Stagnation als Drohkulisse verstanden, vor der eine weitere Ankurbelung des Wachstums als unausweichlich erscheint – und die eben auch außergewöhnliche Maßnahmen rechtfertige. Es werde nicht nach den Verteilungswirkungen dieser Maßnahmen gefragt. </a:t>
            </a:r>
          </a:p>
          <a:p>
            <a:r>
              <a:rPr lang="de-DE" dirty="0" smtClean="0"/>
              <a:t>Nachhaltigkeit und ökologische Fragen  spielen in der Debatte keine Rolle.</a:t>
            </a:r>
            <a:endParaRPr lang="de-DE" dirty="0"/>
          </a:p>
        </p:txBody>
      </p:sp>
    </p:spTree>
    <p:extLst>
      <p:ext uri="{BB962C8B-B14F-4D97-AF65-F5344CB8AC3E}">
        <p14:creationId xmlns:p14="http://schemas.microsoft.com/office/powerpoint/2010/main" val="370590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a:t>
            </a:r>
            <a:r>
              <a:rPr lang="de-DE" dirty="0" err="1" smtClean="0"/>
              <a:t>It</a:t>
            </a:r>
            <a:r>
              <a:rPr lang="de-DE" dirty="0" smtClean="0"/>
              <a:t> </a:t>
            </a:r>
            <a:r>
              <a:rPr lang="de-DE" dirty="0" err="1" smtClean="0"/>
              <a:t>is</a:t>
            </a:r>
            <a:r>
              <a:rPr lang="de-DE" dirty="0" smtClean="0"/>
              <a:t> </a:t>
            </a:r>
            <a:r>
              <a:rPr lang="de-DE" dirty="0" err="1" smtClean="0"/>
              <a:t>too</a:t>
            </a:r>
            <a:r>
              <a:rPr lang="de-DE" dirty="0" smtClean="0"/>
              <a:t> </a:t>
            </a:r>
            <a:r>
              <a:rPr lang="de-DE" dirty="0" err="1" smtClean="0"/>
              <a:t>early</a:t>
            </a:r>
            <a:r>
              <a:rPr lang="de-DE" dirty="0" smtClean="0"/>
              <a:t> </a:t>
            </a:r>
            <a:r>
              <a:rPr lang="de-DE" dirty="0" err="1" smtClean="0"/>
              <a:t>to</a:t>
            </a:r>
            <a:r>
              <a:rPr lang="de-DE" dirty="0" smtClean="0"/>
              <a:t> </a:t>
            </a:r>
            <a:r>
              <a:rPr lang="de-DE" dirty="0" err="1" smtClean="0"/>
              <a:t>know</a:t>
            </a:r>
            <a:r>
              <a:rPr lang="de-DE" dirty="0" smtClean="0"/>
              <a:t> </a:t>
            </a:r>
            <a:r>
              <a:rPr lang="de-DE" dirty="0" err="1" smtClean="0"/>
              <a:t>if</a:t>
            </a:r>
            <a:r>
              <a:rPr lang="de-DE" dirty="0" smtClean="0"/>
              <a:t> </a:t>
            </a:r>
            <a:r>
              <a:rPr lang="de-DE" dirty="0" err="1" smtClean="0"/>
              <a:t>secular</a:t>
            </a:r>
            <a:r>
              <a:rPr lang="de-DE" dirty="0" smtClean="0"/>
              <a:t> </a:t>
            </a:r>
            <a:r>
              <a:rPr lang="de-DE" dirty="0" err="1" smtClean="0"/>
              <a:t>stagnation</a:t>
            </a:r>
            <a:r>
              <a:rPr lang="de-DE" dirty="0" smtClean="0"/>
              <a:t> </a:t>
            </a:r>
            <a:r>
              <a:rPr lang="de-DE" dirty="0" err="1" smtClean="0"/>
              <a:t>is</a:t>
            </a:r>
            <a:r>
              <a:rPr lang="de-DE" dirty="0" smtClean="0"/>
              <a:t> </a:t>
            </a:r>
            <a:r>
              <a:rPr lang="de-DE" dirty="0" err="1" smtClean="0"/>
              <a:t>more</a:t>
            </a:r>
            <a:r>
              <a:rPr lang="de-DE" dirty="0" smtClean="0"/>
              <a:t> </a:t>
            </a:r>
            <a:r>
              <a:rPr lang="de-DE" dirty="0" err="1" smtClean="0"/>
              <a:t>than</a:t>
            </a:r>
            <a:r>
              <a:rPr lang="de-DE" dirty="0" smtClean="0"/>
              <a:t> just </a:t>
            </a:r>
            <a:r>
              <a:rPr lang="de-DE" dirty="0" err="1" smtClean="0"/>
              <a:t>old-fashioned</a:t>
            </a:r>
            <a:r>
              <a:rPr lang="de-DE" dirty="0" smtClean="0"/>
              <a:t> </a:t>
            </a:r>
            <a:r>
              <a:rPr lang="de-DE" dirty="0" err="1" smtClean="0"/>
              <a:t>slow</a:t>
            </a:r>
            <a:r>
              <a:rPr lang="de-DE" dirty="0" smtClean="0"/>
              <a:t> </a:t>
            </a:r>
            <a:r>
              <a:rPr lang="de-DE" dirty="0" err="1" smtClean="0"/>
              <a:t>growth</a:t>
            </a:r>
            <a:r>
              <a:rPr lang="de-DE" dirty="0" smtClean="0"/>
              <a:t>, but </a:t>
            </a:r>
            <a:r>
              <a:rPr lang="de-DE" dirty="0" err="1" smtClean="0"/>
              <a:t>economists</a:t>
            </a:r>
            <a:r>
              <a:rPr lang="de-DE" dirty="0" smtClean="0"/>
              <a:t> </a:t>
            </a:r>
            <a:r>
              <a:rPr lang="de-DE" dirty="0" err="1" smtClean="0"/>
              <a:t>and</a:t>
            </a:r>
            <a:r>
              <a:rPr lang="de-DE" dirty="0" smtClean="0"/>
              <a:t> </a:t>
            </a:r>
            <a:r>
              <a:rPr lang="de-DE" dirty="0" err="1" smtClean="0"/>
              <a:t>policymakers</a:t>
            </a:r>
            <a:r>
              <a:rPr lang="de-DE" dirty="0" smtClean="0"/>
              <a:t> </a:t>
            </a:r>
            <a:r>
              <a:rPr lang="de-DE" dirty="0" err="1" smtClean="0"/>
              <a:t>should</a:t>
            </a:r>
            <a:r>
              <a:rPr lang="de-DE" dirty="0" smtClean="0"/>
              <a:t> </a:t>
            </a:r>
            <a:r>
              <a:rPr lang="de-DE" dirty="0" err="1" smtClean="0"/>
              <a:t>start</a:t>
            </a:r>
            <a:r>
              <a:rPr lang="de-DE" dirty="0" smtClean="0"/>
              <a:t> </a:t>
            </a:r>
            <a:r>
              <a:rPr lang="de-DE" dirty="0" err="1" smtClean="0"/>
              <a:t>thinking</a:t>
            </a:r>
            <a:r>
              <a:rPr lang="de-DE" dirty="0" smtClean="0"/>
              <a:t> </a:t>
            </a:r>
            <a:r>
              <a:rPr lang="de-DE" dirty="0" err="1" smtClean="0"/>
              <a:t>hard</a:t>
            </a:r>
            <a:r>
              <a:rPr lang="de-DE" dirty="0" smtClean="0"/>
              <a:t> </a:t>
            </a:r>
            <a:r>
              <a:rPr lang="de-DE" dirty="0" err="1" smtClean="0"/>
              <a:t>about</a:t>
            </a:r>
            <a:r>
              <a:rPr lang="de-DE" dirty="0" smtClean="0"/>
              <a:t> </a:t>
            </a:r>
            <a:r>
              <a:rPr lang="de-DE" dirty="0" err="1" smtClean="0"/>
              <a:t>what</a:t>
            </a:r>
            <a:r>
              <a:rPr lang="de-DE" dirty="0" smtClean="0"/>
              <a:t> </a:t>
            </a:r>
            <a:r>
              <a:rPr lang="de-DE" dirty="0" err="1" smtClean="0"/>
              <a:t>should</a:t>
            </a:r>
            <a:r>
              <a:rPr lang="de-DE" dirty="0" smtClean="0"/>
              <a:t> </a:t>
            </a:r>
            <a:r>
              <a:rPr lang="de-DE" dirty="0" err="1" smtClean="0"/>
              <a:t>be</a:t>
            </a:r>
            <a:r>
              <a:rPr lang="de-DE" dirty="0" smtClean="0"/>
              <a:t> </a:t>
            </a:r>
            <a:r>
              <a:rPr lang="de-DE" dirty="0" err="1" smtClean="0"/>
              <a:t>done</a:t>
            </a:r>
            <a:r>
              <a:rPr lang="de-DE" dirty="0" smtClean="0"/>
              <a:t> </a:t>
            </a:r>
            <a:r>
              <a:rPr lang="de-DE" dirty="0" err="1" smtClean="0"/>
              <a:t>if</a:t>
            </a:r>
            <a:r>
              <a:rPr lang="de-DE" dirty="0" smtClean="0"/>
              <a:t> </a:t>
            </a:r>
            <a:r>
              <a:rPr lang="de-DE" dirty="0" err="1" smtClean="0"/>
              <a:t>secular</a:t>
            </a:r>
            <a:r>
              <a:rPr lang="de-DE" dirty="0" smtClean="0"/>
              <a:t> </a:t>
            </a:r>
            <a:r>
              <a:rPr lang="de-DE" dirty="0" err="1" smtClean="0"/>
              <a:t>stagnation</a:t>
            </a:r>
            <a:r>
              <a:rPr lang="de-DE" dirty="0" smtClean="0"/>
              <a:t> </a:t>
            </a:r>
            <a:r>
              <a:rPr lang="de-DE" dirty="0" err="1" smtClean="0"/>
              <a:t>materialises</a:t>
            </a:r>
            <a:r>
              <a:rPr lang="de-DE" dirty="0" smtClean="0"/>
              <a:t> - </a:t>
            </a:r>
            <a:r>
              <a:rPr lang="de-DE" dirty="0" err="1" smtClean="0"/>
              <a:t>the</a:t>
            </a:r>
            <a:r>
              <a:rPr lang="de-DE" dirty="0" smtClean="0"/>
              <a:t> </a:t>
            </a:r>
            <a:r>
              <a:rPr lang="de-DE" dirty="0" err="1" smtClean="0"/>
              <a:t>old</a:t>
            </a:r>
            <a:r>
              <a:rPr lang="de-DE" dirty="0" smtClean="0"/>
              <a:t> </a:t>
            </a:r>
            <a:r>
              <a:rPr lang="de-DE" dirty="0" err="1" smtClean="0"/>
              <a:t>macroeconomic</a:t>
            </a:r>
            <a:r>
              <a:rPr lang="de-DE" dirty="0" smtClean="0"/>
              <a:t> </a:t>
            </a:r>
            <a:r>
              <a:rPr lang="de-DE" dirty="0" err="1" smtClean="0"/>
              <a:t>toolkit</a:t>
            </a:r>
            <a:r>
              <a:rPr lang="de-DE" dirty="0" smtClean="0"/>
              <a:t> </a:t>
            </a:r>
            <a:r>
              <a:rPr lang="de-DE" dirty="0" err="1" smtClean="0"/>
              <a:t>is</a:t>
            </a:r>
            <a:r>
              <a:rPr lang="de-DE" dirty="0" smtClean="0"/>
              <a:t> </a:t>
            </a:r>
            <a:r>
              <a:rPr lang="de-DE" dirty="0" err="1" smtClean="0"/>
              <a:t>inadequate</a:t>
            </a:r>
            <a:r>
              <a:rPr lang="de-DE" dirty="0" smtClean="0"/>
              <a:t>.“</a:t>
            </a:r>
          </a:p>
          <a:p>
            <a:pPr marL="0" indent="0">
              <a:buNone/>
            </a:pPr>
            <a:endParaRPr lang="de-DE" dirty="0"/>
          </a:p>
          <a:p>
            <a:pPr marL="0" indent="0">
              <a:buNone/>
            </a:pPr>
            <a:r>
              <a:rPr lang="de-DE" sz="1800" dirty="0" smtClean="0"/>
              <a:t>Aus</a:t>
            </a:r>
            <a:r>
              <a:rPr lang="de-DE" sz="1800" dirty="0"/>
              <a:t>: </a:t>
            </a:r>
            <a:r>
              <a:rPr lang="de-DE" sz="1800" dirty="0" err="1"/>
              <a:t>Teulings</a:t>
            </a:r>
            <a:r>
              <a:rPr lang="de-DE" sz="1800" dirty="0"/>
              <a:t>, Baldwin (Ed.), </a:t>
            </a:r>
            <a:r>
              <a:rPr lang="de-DE" sz="1800" dirty="0" smtClean="0"/>
              <a:t>2014: </a:t>
            </a:r>
            <a:r>
              <a:rPr lang="de-DE" sz="1800" dirty="0" err="1" smtClean="0"/>
              <a:t>Secular</a:t>
            </a:r>
            <a:r>
              <a:rPr lang="de-DE" sz="1800" dirty="0" smtClean="0"/>
              <a:t> Stagnation: Facts, </a:t>
            </a:r>
            <a:r>
              <a:rPr lang="de-DE" sz="1800" dirty="0" err="1" smtClean="0"/>
              <a:t>Causes</a:t>
            </a:r>
            <a:r>
              <a:rPr lang="de-DE" sz="1800" dirty="0" smtClean="0"/>
              <a:t> an </a:t>
            </a:r>
            <a:r>
              <a:rPr lang="de-DE" sz="1800" dirty="0" err="1" smtClean="0"/>
              <a:t>Cures</a:t>
            </a:r>
            <a:r>
              <a:rPr lang="de-DE" sz="1800" dirty="0" smtClean="0"/>
              <a:t>, S. 2.</a:t>
            </a:r>
          </a:p>
        </p:txBody>
      </p:sp>
    </p:spTree>
    <p:extLst>
      <p:ext uri="{BB962C8B-B14F-4D97-AF65-F5344CB8AC3E}">
        <p14:creationId xmlns:p14="http://schemas.microsoft.com/office/powerpoint/2010/main" val="156212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smtClean="0"/>
              <a:t>Debatte </a:t>
            </a:r>
            <a:r>
              <a:rPr lang="de-DE" b="1" dirty="0"/>
              <a:t>zu </a:t>
            </a:r>
            <a:r>
              <a:rPr lang="de-DE" b="1" dirty="0" err="1"/>
              <a:t>steady</a:t>
            </a:r>
            <a:r>
              <a:rPr lang="de-DE" b="1" dirty="0"/>
              <a:t> </a:t>
            </a:r>
            <a:r>
              <a:rPr lang="de-DE" b="1" dirty="0" err="1"/>
              <a:t>state</a:t>
            </a:r>
            <a:r>
              <a:rPr lang="de-DE" b="1" dirty="0"/>
              <a:t>, </a:t>
            </a:r>
            <a:r>
              <a:rPr lang="de-DE" b="1" dirty="0" err="1"/>
              <a:t>Degrowth</a:t>
            </a:r>
            <a:r>
              <a:rPr lang="de-DE" b="1" dirty="0"/>
              <a:t> und </a:t>
            </a:r>
            <a:r>
              <a:rPr lang="de-DE" b="1" dirty="0" smtClean="0"/>
              <a:t>Postwachstum</a:t>
            </a:r>
          </a:p>
          <a:p>
            <a:pPr marL="0" indent="0">
              <a:buNone/>
            </a:pPr>
            <a:r>
              <a:rPr lang="de-DE" b="1" dirty="0" smtClean="0"/>
              <a:t>Begründung</a:t>
            </a:r>
            <a:r>
              <a:rPr lang="de-DE" dirty="0" smtClean="0"/>
              <a:t>: Ökologische Grenzen des Wachstums, nachhaltige Entwicklung weltweit erfordert massive Verringerung des Energie- und Ressourcenverbrauchs in den Industriestaaten, ab-nehmender sozialer Nutzen des Wachstums, Wachstumsziel als Barriere einer nachhaltigen Politik</a:t>
            </a:r>
            <a:endParaRPr lang="de-DE" dirty="0"/>
          </a:p>
          <a:p>
            <a:r>
              <a:rPr lang="de-DE" dirty="0"/>
              <a:t>Daly</a:t>
            </a:r>
          </a:p>
          <a:p>
            <a:r>
              <a:rPr lang="de-DE" dirty="0" err="1" smtClean="0"/>
              <a:t>Latouche</a:t>
            </a:r>
            <a:r>
              <a:rPr lang="de-DE" dirty="0" smtClean="0"/>
              <a:t> et al.</a:t>
            </a:r>
            <a:endParaRPr lang="de-DE" dirty="0"/>
          </a:p>
          <a:p>
            <a:r>
              <a:rPr lang="de-DE" dirty="0"/>
              <a:t>Jackson, Victor</a:t>
            </a:r>
          </a:p>
          <a:p>
            <a:r>
              <a:rPr lang="de-DE" dirty="0"/>
              <a:t>Seidl/Zahrnt </a:t>
            </a:r>
            <a:r>
              <a:rPr lang="de-DE" dirty="0" smtClean="0"/>
              <a:t>et al.</a:t>
            </a:r>
          </a:p>
          <a:p>
            <a:endParaRPr lang="de-DE" dirty="0"/>
          </a:p>
        </p:txBody>
      </p:sp>
    </p:spTree>
    <p:extLst>
      <p:ext uri="{BB962C8B-B14F-4D97-AF65-F5344CB8AC3E}">
        <p14:creationId xmlns:p14="http://schemas.microsoft.com/office/powerpoint/2010/main" val="212806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dirty="0" smtClean="0"/>
              <a:t>Erklärungen für abnehmende Wachstumsraten und Stagnation</a:t>
            </a:r>
          </a:p>
          <a:p>
            <a:pPr marL="266700" indent="-266700">
              <a:buFontTx/>
              <a:buChar char="-"/>
            </a:pPr>
            <a:r>
              <a:rPr lang="de-DE" dirty="0" smtClean="0"/>
              <a:t>Demographie</a:t>
            </a:r>
          </a:p>
          <a:p>
            <a:pPr marL="266700" indent="-266700">
              <a:buFontTx/>
              <a:buChar char="-"/>
            </a:pPr>
            <a:r>
              <a:rPr lang="de-DE" dirty="0" smtClean="0"/>
              <a:t>Technischer </a:t>
            </a:r>
            <a:r>
              <a:rPr lang="de-DE" dirty="0"/>
              <a:t>Fortschritt, </a:t>
            </a:r>
            <a:r>
              <a:rPr lang="de-DE" dirty="0" smtClean="0"/>
              <a:t>Innovationen</a:t>
            </a:r>
            <a:endParaRPr lang="de-DE" dirty="0"/>
          </a:p>
          <a:p>
            <a:pPr marL="266700" indent="-266700">
              <a:buFontTx/>
              <a:buChar char="-"/>
            </a:pPr>
            <a:r>
              <a:rPr lang="de-DE" dirty="0" smtClean="0"/>
              <a:t>Zunehmende Systemkomplexität</a:t>
            </a:r>
            <a:endParaRPr lang="de-DE" dirty="0"/>
          </a:p>
          <a:p>
            <a:pPr marL="266700" indent="-266700">
              <a:buFontTx/>
              <a:buChar char="-"/>
            </a:pPr>
            <a:r>
              <a:rPr lang="de-DE" dirty="0" smtClean="0"/>
              <a:t>Konsumsättigung</a:t>
            </a:r>
            <a:endParaRPr lang="de-DE" dirty="0"/>
          </a:p>
          <a:p>
            <a:pPr marL="266700" indent="-266700">
              <a:buFontTx/>
              <a:buChar char="-"/>
            </a:pPr>
            <a:r>
              <a:rPr lang="de-DE" dirty="0" smtClean="0"/>
              <a:t>Steigende Ressourcenpreise</a:t>
            </a:r>
            <a:endParaRPr lang="de-DE" dirty="0"/>
          </a:p>
          <a:p>
            <a:pPr marL="266700" indent="-266700">
              <a:buFontTx/>
              <a:buChar char="-"/>
            </a:pPr>
            <a:r>
              <a:rPr lang="de-DE" dirty="0" smtClean="0"/>
              <a:t>Hohe Verschuldung (Banken, Private, Staaten)</a:t>
            </a:r>
            <a:endParaRPr lang="de-DE" dirty="0"/>
          </a:p>
          <a:p>
            <a:pPr marL="266700" indent="-266700">
              <a:buFontTx/>
              <a:buChar char="-"/>
            </a:pPr>
            <a:r>
              <a:rPr lang="de-DE" dirty="0" smtClean="0"/>
              <a:t>Zins: </a:t>
            </a:r>
            <a:r>
              <a:rPr lang="de-DE" dirty="0"/>
              <a:t>zu niedrig oder zu hoch </a:t>
            </a:r>
          </a:p>
          <a:p>
            <a:pPr marL="0" indent="0">
              <a:buNone/>
            </a:pPr>
            <a:endParaRPr lang="de-DE" dirty="0"/>
          </a:p>
          <a:p>
            <a:pPr marL="0" indent="0">
              <a:buNone/>
            </a:pPr>
            <a:r>
              <a:rPr lang="de-DE" dirty="0"/>
              <a:t>- Mangelnde </a:t>
            </a:r>
            <a:r>
              <a:rPr lang="de-DE" dirty="0" smtClean="0"/>
              <a:t>Strukturreformen (z.B. zu viel Bürokratie, Starrheit)</a:t>
            </a:r>
            <a:endParaRPr lang="de-DE" dirty="0"/>
          </a:p>
          <a:p>
            <a:pPr marL="0" indent="0">
              <a:buNone/>
            </a:pPr>
            <a:r>
              <a:rPr lang="de-DE" dirty="0"/>
              <a:t>- Probleme auf </a:t>
            </a:r>
            <a:r>
              <a:rPr lang="de-DE" dirty="0" smtClean="0"/>
              <a:t>Angebotsseite und/oder Nachfrageseite</a:t>
            </a:r>
            <a:endParaRPr lang="de-DE" dirty="0"/>
          </a:p>
        </p:txBody>
      </p:sp>
    </p:spTree>
    <p:extLst>
      <p:ext uri="{BB962C8B-B14F-4D97-AF65-F5344CB8AC3E}">
        <p14:creationId xmlns:p14="http://schemas.microsoft.com/office/powerpoint/2010/main" val="1310866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199" y="1878013"/>
            <a:ext cx="8500369" cy="4525962"/>
          </a:xfrm>
        </p:spPr>
        <p:txBody>
          <a:bodyPr/>
          <a:lstStyle/>
          <a:p>
            <a:pPr marL="0" indent="0">
              <a:buNone/>
            </a:pPr>
            <a:r>
              <a:rPr lang="de-DE" b="1" dirty="0" smtClean="0"/>
              <a:t>Schlussfolgerungen hängen davon ab, worin </a:t>
            </a:r>
            <a:r>
              <a:rPr lang="de-DE" b="1" dirty="0"/>
              <a:t>man die </a:t>
            </a:r>
            <a:r>
              <a:rPr lang="de-DE" b="1" dirty="0" smtClean="0"/>
              <a:t>Ursachen sieht und was das Ziel ist: </a:t>
            </a:r>
            <a:endParaRPr lang="de-DE" b="1" dirty="0"/>
          </a:p>
          <a:p>
            <a:pPr marL="0" indent="0">
              <a:buNone/>
            </a:pPr>
            <a:endParaRPr lang="de-DE" dirty="0" smtClean="0"/>
          </a:p>
          <a:p>
            <a:r>
              <a:rPr lang="de-DE" dirty="0" smtClean="0"/>
              <a:t>weiteres Wachstum (insbesondere in Industrieländern) mit Maßnahmen gegen eine säkulare Stagnation</a:t>
            </a:r>
          </a:p>
          <a:p>
            <a:pPr marL="0" indent="0">
              <a:buNone/>
            </a:pPr>
            <a:r>
              <a:rPr lang="de-DE" dirty="0" smtClean="0"/>
              <a:t>oder</a:t>
            </a:r>
            <a:endParaRPr lang="de-DE" dirty="0"/>
          </a:p>
          <a:p>
            <a:r>
              <a:rPr lang="de-DE" dirty="0" smtClean="0"/>
              <a:t>Nachhaltige Entwicklung weltweit mit Transformation zur Postwachstumsgesellschaft</a:t>
            </a:r>
          </a:p>
          <a:p>
            <a:pPr marL="0" indent="0">
              <a:buNone/>
            </a:pPr>
            <a:endParaRPr lang="de-DE" dirty="0"/>
          </a:p>
        </p:txBody>
      </p:sp>
    </p:spTree>
    <p:extLst>
      <p:ext uri="{BB962C8B-B14F-4D97-AF65-F5344CB8AC3E}">
        <p14:creationId xmlns:p14="http://schemas.microsoft.com/office/powerpoint/2010/main" val="921510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pPr>
              <a:defRPr/>
            </a:pPr>
            <a:fld id="{E1B26923-284E-47CB-9D71-F26A79D68B33}" type="slidenum">
              <a:rPr lang="de-CH"/>
              <a:pPr>
                <a:defRPr/>
              </a:pPr>
              <a:t>19</a:t>
            </a:fld>
            <a:endParaRPr lang="de-CH"/>
          </a:p>
        </p:txBody>
      </p:sp>
      <p:sp>
        <p:nvSpPr>
          <p:cNvPr id="40963" name="Rectangle 2"/>
          <p:cNvSpPr>
            <a:spLocks noGrp="1" noChangeArrowheads="1"/>
          </p:cNvSpPr>
          <p:nvPr>
            <p:ph type="title"/>
          </p:nvPr>
        </p:nvSpPr>
        <p:spPr/>
        <p:txBody>
          <a:bodyPr/>
          <a:lstStyle/>
          <a:p>
            <a:pPr eaLnBrk="1" hangingPunct="1"/>
            <a:endParaRPr lang="fr-CH" smtClean="0"/>
          </a:p>
        </p:txBody>
      </p:sp>
      <p:pic>
        <p:nvPicPr>
          <p:cNvPr id="40964" name="Picture 3" descr="ston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532" y="-1130191"/>
            <a:ext cx="9144000" cy="7972425"/>
          </a:xfrm>
          <a:noFill/>
        </p:spPr>
      </p:pic>
      <p:sp>
        <p:nvSpPr>
          <p:cNvPr id="40965" name="Text Box 4"/>
          <p:cNvSpPr txBox="1">
            <a:spLocks noChangeArrowheads="1"/>
          </p:cNvSpPr>
          <p:nvPr/>
        </p:nvSpPr>
        <p:spPr bwMode="auto">
          <a:xfrm>
            <a:off x="3734781" y="4842032"/>
            <a:ext cx="3778250" cy="107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pPr>
            <a:r>
              <a:rPr lang="de-CH" sz="2500" b="1" dirty="0" smtClean="0">
                <a:solidFill>
                  <a:srgbClr val="FF6600"/>
                </a:solidFill>
                <a:latin typeface="Calibri" pitchFamily="34" charset="0"/>
              </a:rPr>
              <a:t>Post-</a:t>
            </a:r>
          </a:p>
          <a:p>
            <a:pPr eaLnBrk="1" hangingPunct="1">
              <a:lnSpc>
                <a:spcPct val="85000"/>
              </a:lnSpc>
            </a:pPr>
            <a:r>
              <a:rPr lang="de-CH" sz="2500" b="1" dirty="0" smtClean="0">
                <a:solidFill>
                  <a:srgbClr val="FF6600"/>
                </a:solidFill>
                <a:latin typeface="Calibri" pitchFamily="34" charset="0"/>
              </a:rPr>
              <a:t>wachstums-</a:t>
            </a:r>
          </a:p>
          <a:p>
            <a:pPr eaLnBrk="1" hangingPunct="1">
              <a:lnSpc>
                <a:spcPct val="85000"/>
              </a:lnSpc>
            </a:pPr>
            <a:r>
              <a:rPr lang="de-CH" sz="2500" b="1" dirty="0" err="1" smtClean="0">
                <a:solidFill>
                  <a:srgbClr val="FF6600"/>
                </a:solidFill>
                <a:latin typeface="Calibri" pitchFamily="34" charset="0"/>
              </a:rPr>
              <a:t>gesellschaft</a:t>
            </a:r>
            <a:endParaRPr lang="de-CH" sz="2500" b="1" dirty="0">
              <a:solidFill>
                <a:srgbClr val="FF6600"/>
              </a:solidFill>
              <a:latin typeface="Calibri" pitchFamily="34" charset="0"/>
            </a:endParaRPr>
          </a:p>
        </p:txBody>
      </p:sp>
      <p:sp>
        <p:nvSpPr>
          <p:cNvPr id="40967" name="Text Box 6"/>
          <p:cNvSpPr txBox="1">
            <a:spLocks noChangeArrowheads="1"/>
          </p:cNvSpPr>
          <p:nvPr/>
        </p:nvSpPr>
        <p:spPr bwMode="auto">
          <a:xfrm>
            <a:off x="3720679" y="1975471"/>
            <a:ext cx="52656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pPr>
            <a:r>
              <a:rPr lang="de-CH" sz="4000" b="1" dirty="0" smtClean="0">
                <a:solidFill>
                  <a:srgbClr val="FF6600"/>
                </a:solidFill>
                <a:latin typeface="Calibri" pitchFamily="34" charset="0"/>
              </a:rPr>
              <a:t>www.postwachstum.at</a:t>
            </a:r>
          </a:p>
          <a:p>
            <a:pPr eaLnBrk="1" hangingPunct="1">
              <a:spcBef>
                <a:spcPts val="1200"/>
              </a:spcBef>
            </a:pPr>
            <a:r>
              <a:rPr lang="de-CH" sz="4000" b="1" dirty="0">
                <a:solidFill>
                  <a:srgbClr val="FF6600"/>
                </a:solidFill>
                <a:latin typeface="Calibri" pitchFamily="34" charset="0"/>
              </a:rPr>
              <a:t>www.postwachstum.de</a:t>
            </a:r>
          </a:p>
          <a:p>
            <a:pPr eaLnBrk="1" hangingPunct="1">
              <a:spcBef>
                <a:spcPts val="1200"/>
              </a:spcBef>
            </a:pPr>
            <a:r>
              <a:rPr lang="de-CH" sz="4000" b="1" dirty="0" smtClean="0">
                <a:solidFill>
                  <a:srgbClr val="FF6600"/>
                </a:solidFill>
                <a:latin typeface="Calibri" pitchFamily="34" charset="0"/>
              </a:rPr>
              <a:t>www.postwachstum.ch</a:t>
            </a:r>
            <a:endParaRPr lang="de-CH" sz="4000" b="1" dirty="0">
              <a:solidFill>
                <a:srgbClr val="FF6600"/>
              </a:solidFill>
              <a:latin typeface="Calibri" pitchFamily="34" charset="0"/>
            </a:endParaRPr>
          </a:p>
        </p:txBody>
      </p:sp>
      <p:sp>
        <p:nvSpPr>
          <p:cNvPr id="11" name="Textfeld 7"/>
          <p:cNvSpPr txBox="1">
            <a:spLocks noChangeArrowheads="1"/>
          </p:cNvSpPr>
          <p:nvPr/>
        </p:nvSpPr>
        <p:spPr bwMode="auto">
          <a:xfrm>
            <a:off x="3782079" y="6212422"/>
            <a:ext cx="438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1400" dirty="0"/>
              <a:t>Hrsg. Irmi Seidl und Angelika Zahrnt</a:t>
            </a:r>
          </a:p>
          <a:p>
            <a:pPr eaLnBrk="1" hangingPunct="1"/>
            <a:r>
              <a:rPr lang="de-CH" sz="1400" dirty="0"/>
              <a:t>Metropolis-Verlag, Marburg, 2010</a:t>
            </a:r>
          </a:p>
        </p:txBody>
      </p:sp>
      <p:sp>
        <p:nvSpPr>
          <p:cNvPr id="12" name="Text Box 5"/>
          <p:cNvSpPr txBox="1">
            <a:spLocks noChangeArrowheads="1"/>
          </p:cNvSpPr>
          <p:nvPr/>
        </p:nvSpPr>
        <p:spPr bwMode="auto">
          <a:xfrm>
            <a:off x="3734781" y="5786201"/>
            <a:ext cx="4284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2000" b="1" dirty="0">
                <a:solidFill>
                  <a:schemeClr val="bg1"/>
                </a:solidFill>
                <a:latin typeface="Calibri" pitchFamily="34" charset="0"/>
              </a:rPr>
              <a:t>Konzepte für die Zukunft</a:t>
            </a:r>
          </a:p>
        </p:txBody>
      </p:sp>
    </p:spTree>
    <p:extLst>
      <p:ext uri="{BB962C8B-B14F-4D97-AF65-F5344CB8AC3E}">
        <p14:creationId xmlns:p14="http://schemas.microsoft.com/office/powerpoint/2010/main" val="367927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smtClean="0"/>
              <a:t>Während der Begriff der Stagnation eine vorübergehende Phase der Wirtschaftsentwicklung bezeichnet, wird unter dem Begriff „säkulare Stagnation“ eine lang andauernde Phase des Stillstands bezeichnet (Säkulum lat. Zeitalter, wird verwendet im Sinne von Ära, Jahrhundert)</a:t>
            </a:r>
            <a:endParaRPr lang="de-DE" dirty="0"/>
          </a:p>
        </p:txBody>
      </p:sp>
    </p:spTree>
    <p:extLst>
      <p:ext uri="{BB962C8B-B14F-4D97-AF65-F5344CB8AC3E}">
        <p14:creationId xmlns:p14="http://schemas.microsoft.com/office/powerpoint/2010/main" val="34767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CH" dirty="0"/>
          </a:p>
        </p:txBody>
      </p:sp>
      <p:graphicFrame>
        <p:nvGraphicFramePr>
          <p:cNvPr id="5" name="Diagramm 4"/>
          <p:cNvGraphicFramePr>
            <a:graphicFrameLocks/>
          </p:cNvGraphicFramePr>
          <p:nvPr>
            <p:extLst>
              <p:ext uri="{D42A27DB-BD31-4B8C-83A1-F6EECF244321}">
                <p14:modId xmlns:p14="http://schemas.microsoft.com/office/powerpoint/2010/main" val="2581080774"/>
              </p:ext>
            </p:extLst>
          </p:nvPr>
        </p:nvGraphicFramePr>
        <p:xfrm>
          <a:off x="669701" y="1803041"/>
          <a:ext cx="7640236" cy="4745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535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b="1" dirty="0" smtClean="0"/>
              <a:t>Interpretation der Entwicklung</a:t>
            </a:r>
          </a:p>
          <a:p>
            <a:pPr marL="0" indent="0">
              <a:buNone/>
            </a:pPr>
            <a:endParaRPr lang="de-DE" dirty="0" smtClean="0"/>
          </a:p>
          <a:p>
            <a:pPr marL="0" indent="0">
              <a:buNone/>
            </a:pPr>
            <a:r>
              <a:rPr lang="de-DE" dirty="0" smtClean="0"/>
              <a:t>1) Droht eine säkulare Stagnation? Wie erreichen wir wieder einen Wachstumspfad?</a:t>
            </a:r>
          </a:p>
          <a:p>
            <a:pPr marL="0" indent="0">
              <a:buNone/>
            </a:pPr>
            <a:r>
              <a:rPr lang="de-DE" dirty="0" smtClean="0"/>
              <a:t>oder</a:t>
            </a:r>
            <a:endParaRPr lang="de-DE" dirty="0"/>
          </a:p>
          <a:p>
            <a:pPr marL="0" indent="0">
              <a:buNone/>
            </a:pPr>
            <a:r>
              <a:rPr lang="de-DE" dirty="0" smtClean="0"/>
              <a:t>2) Trend ist ein Grund (neben anderen Gründen), über eine Postwachstums-gesellschaft nachzudenken</a:t>
            </a:r>
            <a:endParaRPr lang="de-DE" dirty="0"/>
          </a:p>
        </p:txBody>
      </p:sp>
    </p:spTree>
    <p:extLst>
      <p:ext uri="{BB962C8B-B14F-4D97-AF65-F5344CB8AC3E}">
        <p14:creationId xmlns:p14="http://schemas.microsoft.com/office/powerpoint/2010/main" val="256413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marL="0" indent="0">
              <a:buNone/>
            </a:pPr>
            <a:r>
              <a:rPr lang="de-DE" b="1" dirty="0" smtClean="0"/>
              <a:t>Wachstumsbegriffe, -definitionen und -assoziationen</a:t>
            </a:r>
          </a:p>
          <a:p>
            <a:r>
              <a:rPr lang="de-DE" dirty="0" smtClean="0"/>
              <a:t>Wachstum</a:t>
            </a:r>
          </a:p>
          <a:p>
            <a:r>
              <a:rPr lang="de-DE" dirty="0" smtClean="0"/>
              <a:t>Exponentielles Wachstum</a:t>
            </a:r>
            <a:r>
              <a:rPr lang="de-DE" u="sng" dirty="0" smtClean="0"/>
              <a:t> </a:t>
            </a:r>
          </a:p>
          <a:p>
            <a:r>
              <a:rPr lang="de-DE" dirty="0" smtClean="0"/>
              <a:t>Lineares Wachstum</a:t>
            </a:r>
          </a:p>
          <a:p>
            <a:r>
              <a:rPr lang="de-DE" dirty="0" smtClean="0"/>
              <a:t>Nullwachstum</a:t>
            </a:r>
          </a:p>
          <a:p>
            <a:r>
              <a:rPr lang="de-DE" dirty="0" smtClean="0"/>
              <a:t>Stagnation</a:t>
            </a:r>
          </a:p>
          <a:p>
            <a:r>
              <a:rPr lang="de-DE" dirty="0" smtClean="0"/>
              <a:t>Säkulare Stagnation</a:t>
            </a:r>
          </a:p>
          <a:p>
            <a:endParaRPr lang="de-DE" dirty="0" smtClean="0"/>
          </a:p>
          <a:p>
            <a:r>
              <a:rPr lang="de-DE" dirty="0" err="1" smtClean="0"/>
              <a:t>Steady</a:t>
            </a:r>
            <a:r>
              <a:rPr lang="de-DE" dirty="0" smtClean="0"/>
              <a:t> </a:t>
            </a:r>
            <a:r>
              <a:rPr lang="de-DE" dirty="0" err="1" smtClean="0"/>
              <a:t>state</a:t>
            </a:r>
            <a:r>
              <a:rPr lang="de-DE" dirty="0" smtClean="0"/>
              <a:t> (Stationärer Zustand)</a:t>
            </a:r>
            <a:endParaRPr lang="de-DE" dirty="0"/>
          </a:p>
          <a:p>
            <a:r>
              <a:rPr lang="de-DE" dirty="0" err="1" smtClean="0"/>
              <a:t>Degrowth</a:t>
            </a:r>
            <a:endParaRPr lang="de-DE" dirty="0" smtClean="0"/>
          </a:p>
          <a:p>
            <a:r>
              <a:rPr lang="de-DE" dirty="0" smtClean="0"/>
              <a:t>Postwachstumsgesellschaft</a:t>
            </a:r>
          </a:p>
        </p:txBody>
      </p:sp>
    </p:spTree>
    <p:extLst>
      <p:ext uri="{BB962C8B-B14F-4D97-AF65-F5344CB8AC3E}">
        <p14:creationId xmlns:p14="http://schemas.microsoft.com/office/powerpoint/2010/main" val="259556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0050" y="2268630"/>
            <a:ext cx="8229600" cy="4525962"/>
          </a:xfrm>
        </p:spPr>
        <p:txBody>
          <a:bodyPr/>
          <a:lstStyle/>
          <a:p>
            <a:r>
              <a:rPr lang="de-DE" dirty="0" smtClean="0"/>
              <a:t>Wachstum – Entwicklung einer Volkswirtschaft gemessen am Bruttoinlandsprodukt (BIP)</a:t>
            </a:r>
          </a:p>
          <a:p>
            <a:r>
              <a:rPr lang="de-DE" dirty="0" smtClean="0"/>
              <a:t>Exponentielles Wachstum – Bestandsgröße ändert sich prozentual (um festen Prozentsatz)</a:t>
            </a:r>
          </a:p>
          <a:p>
            <a:r>
              <a:rPr lang="de-DE" dirty="0" smtClean="0"/>
              <a:t>Lineares Wachstum – Bestandsgröße ändert sich um konstanten Zuwachs</a:t>
            </a:r>
          </a:p>
          <a:p>
            <a:r>
              <a:rPr lang="de-DE" dirty="0" smtClean="0"/>
              <a:t>Nullwachstum – Bestandsgröße unverändert</a:t>
            </a:r>
            <a:endParaRPr lang="de-DE" dirty="0"/>
          </a:p>
        </p:txBody>
      </p:sp>
    </p:spTree>
    <p:extLst>
      <p:ext uri="{BB962C8B-B14F-4D97-AF65-F5344CB8AC3E}">
        <p14:creationId xmlns:p14="http://schemas.microsoft.com/office/powerpoint/2010/main" val="380949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en-GB"/>
          </a:p>
        </p:txBody>
      </p:sp>
      <p:sp>
        <p:nvSpPr>
          <p:cNvPr id="4" name="Foliennummernplatzhalter 3"/>
          <p:cNvSpPr>
            <a:spLocks noGrp="1"/>
          </p:cNvSpPr>
          <p:nvPr>
            <p:ph type="sldNum" sz="quarter" idx="12"/>
          </p:nvPr>
        </p:nvSpPr>
        <p:spPr/>
        <p:txBody>
          <a:bodyPr/>
          <a:lstStyle/>
          <a:p>
            <a:pPr>
              <a:defRPr/>
            </a:pPr>
            <a:fld id="{A2D2ADD9-8654-4DE4-AFD1-29B698BC9F8D}" type="slidenum">
              <a:rPr lang="de-CH" smtClean="0"/>
              <a:pPr>
                <a:defRPr/>
              </a:pPr>
              <a:t>7</a:t>
            </a:fld>
            <a:endParaRPr lang="de-CH"/>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15" y="27296"/>
            <a:ext cx="75414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64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smtClean="0"/>
              <a:t>Stagnation</a:t>
            </a:r>
          </a:p>
          <a:p>
            <a:pPr marL="0" indent="0">
              <a:buNone/>
            </a:pPr>
            <a:endParaRPr lang="de-DE" b="1" dirty="0" smtClean="0"/>
          </a:p>
          <a:p>
            <a:pPr>
              <a:buNone/>
            </a:pPr>
            <a:r>
              <a:rPr lang="de-DE" dirty="0"/>
              <a:t>-</a:t>
            </a:r>
            <a:r>
              <a:rPr lang="de-DE" dirty="0" smtClean="0"/>
              <a:t> 	Entwicklung im konjunkturellen Gesamttrend, der Stillstand der Wirtschaft signalisiert</a:t>
            </a:r>
          </a:p>
          <a:p>
            <a:pPr>
              <a:buFontTx/>
              <a:buChar char="-"/>
            </a:pPr>
            <a:r>
              <a:rPr lang="de-DE" dirty="0" smtClean="0"/>
              <a:t>Bezeichnung für konjunkturelle Phase, in der Auf- oder Abschwung sein Ende gefunden hat und wirtschaftliche Entwicklung still steht</a:t>
            </a:r>
          </a:p>
          <a:p>
            <a:pPr>
              <a:buFontTx/>
              <a:buChar char="-"/>
            </a:pPr>
            <a:endParaRPr lang="de-DE" dirty="0" smtClean="0"/>
          </a:p>
        </p:txBody>
      </p:sp>
    </p:spTree>
    <p:extLst>
      <p:ext uri="{BB962C8B-B14F-4D97-AF65-F5344CB8AC3E}">
        <p14:creationId xmlns:p14="http://schemas.microsoft.com/office/powerpoint/2010/main" val="160303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t>Säkulare Stagnation</a:t>
            </a:r>
            <a:r>
              <a:rPr lang="de-DE" sz="2000" dirty="0" smtClean="0"/>
              <a:t> </a:t>
            </a:r>
          </a:p>
          <a:p>
            <a:pPr marL="0" indent="0">
              <a:buNone/>
            </a:pPr>
            <a:r>
              <a:rPr lang="de-DE" sz="2000" dirty="0" smtClean="0"/>
              <a:t>Von Keynes und v.a. Hansen (1938) vertretene Hypothese: Kapitalistisches Wirtschaftssystem geht langfristig in stationären Zustand über, d.h. kein wirtschaftliches Wachstum. Entsteht bei relativ hohem Pro-Kopf-Einkommen, das Sparvolumen übersteigt das Investitionsvolumen. Folge: langfristiger Kontraktionsprozess; stoppt erst bei niedrigem Niveau an </a:t>
            </a:r>
            <a:r>
              <a:rPr lang="de-DE" sz="2000" dirty="0" err="1" smtClean="0"/>
              <a:t>Nationalein</a:t>
            </a:r>
            <a:r>
              <a:rPr lang="de-DE" sz="2000" dirty="0" smtClean="0"/>
              <a:t>-kommen, wenn Volumen von Ersparnis und Investition übereinstimmt. Wirtschaft verharrt dann auf diesem Niveau. </a:t>
            </a:r>
          </a:p>
          <a:p>
            <a:pPr marL="0" indent="0">
              <a:buNone/>
            </a:pPr>
            <a:endParaRPr lang="de-DE" sz="2000" dirty="0" smtClean="0"/>
          </a:p>
          <a:p>
            <a:pPr marL="0" indent="0">
              <a:buNone/>
            </a:pPr>
            <a:r>
              <a:rPr lang="de-DE" sz="2000" i="1" dirty="0" smtClean="0"/>
              <a:t>Wertung: </a:t>
            </a:r>
            <a:r>
              <a:rPr lang="de-DE" sz="2000" dirty="0" smtClean="0"/>
              <a:t>Plausibel für geschlossene Volkswirtschaften</a:t>
            </a:r>
          </a:p>
          <a:p>
            <a:pPr marL="0" indent="0">
              <a:buNone/>
            </a:pPr>
            <a:r>
              <a:rPr lang="de-DE" sz="2000" dirty="0" smtClean="0"/>
              <a:t>Offene Volkswirtschaften: überschüssige Ersparnisbildung </a:t>
            </a:r>
            <a:r>
              <a:rPr lang="de-DE" sz="2000" dirty="0" err="1" smtClean="0"/>
              <a:t>fliesst</a:t>
            </a:r>
            <a:r>
              <a:rPr lang="de-DE" sz="2000" dirty="0" smtClean="0"/>
              <a:t> ins Ausland  -&gt; Inlandswährung wertet ab -&gt; Güterexporte steigen -&gt; expansiver </a:t>
            </a:r>
            <a:r>
              <a:rPr lang="de-DE" sz="2000" dirty="0" err="1" smtClean="0"/>
              <a:t>Multiplikatorprozess</a:t>
            </a:r>
            <a:r>
              <a:rPr lang="de-DE" sz="2000" dirty="0" smtClean="0"/>
              <a:t> -&gt; Rückgang inländisches Nationaleinkommen stoppt. </a:t>
            </a:r>
            <a:r>
              <a:rPr lang="de-DE" sz="1600" i="1" dirty="0" smtClean="0"/>
              <a:t>(Quelle: Gablers Wirtschaftslexikon, H.-W. </a:t>
            </a:r>
            <a:r>
              <a:rPr lang="de-DE" sz="1600" i="1" dirty="0" err="1" smtClean="0"/>
              <a:t>Wohltmann</a:t>
            </a:r>
            <a:r>
              <a:rPr lang="de-DE" sz="1600" i="1" dirty="0" smtClean="0"/>
              <a:t>)</a:t>
            </a:r>
          </a:p>
          <a:p>
            <a:pPr marL="0" indent="0">
              <a:buNone/>
            </a:pPr>
            <a:r>
              <a:rPr lang="de-DE" sz="2000" dirty="0" smtClean="0"/>
              <a:t>	</a:t>
            </a:r>
            <a:endParaRPr lang="de-DE" sz="2000" dirty="0"/>
          </a:p>
        </p:txBody>
      </p:sp>
    </p:spTree>
    <p:extLst>
      <p:ext uri="{BB962C8B-B14F-4D97-AF65-F5344CB8AC3E}">
        <p14:creationId xmlns:p14="http://schemas.microsoft.com/office/powerpoint/2010/main" val="1125412848"/>
      </p:ext>
    </p:extLst>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Bildschirmpräsentation (4:3)</PresentationFormat>
  <Paragraphs>104</Paragraphs>
  <Slides>19</Slides>
  <Notes>1</Notes>
  <HiddenSlides>0</HiddenSlides>
  <MMClips>0</MMClips>
  <ScaleCrop>false</ScaleCrop>
  <HeadingPairs>
    <vt:vector size="4" baseType="variant">
      <vt:variant>
        <vt:lpstr>Design</vt:lpstr>
      </vt:variant>
      <vt:variant>
        <vt:i4>2</vt:i4>
      </vt:variant>
      <vt:variant>
        <vt:lpstr>Folientitel</vt:lpstr>
      </vt:variant>
      <vt:variant>
        <vt:i4>19</vt:i4>
      </vt:variant>
    </vt:vector>
  </HeadingPairs>
  <TitlesOfParts>
    <vt:vector size="21" baseType="lpstr">
      <vt:lpstr>Benutzerdefiniertes Design</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WSL Birmensdorf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Seidl</dc:creator>
  <cp:lastModifiedBy>COR-AC</cp:lastModifiedBy>
  <cp:revision>99</cp:revision>
  <cp:lastPrinted>2016-02-17T15:13:32Z</cp:lastPrinted>
  <dcterms:created xsi:type="dcterms:W3CDTF">2010-08-24T13:37:55Z</dcterms:created>
  <dcterms:modified xsi:type="dcterms:W3CDTF">2016-03-01T14:07:27Z</dcterms:modified>
</cp:coreProperties>
</file>